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nva Sans Bold" charset="1" panose="020B0803030501040103"/>
      <p:regular r:id="rId19"/>
    </p:embeddedFont>
    <p:embeddedFont>
      <p:font typeface="Canva Sans" charset="1" panose="020B0503030501040103"/>
      <p:regular r:id="rId20"/>
    </p:embeddedFont>
    <p:embeddedFont>
      <p:font typeface="Poppins Bold" charset="1" panose="00000800000000000000"/>
      <p:regular r:id="rId21"/>
    </p:embeddedFont>
    <p:embeddedFont>
      <p:font typeface="Open Sans Bold" charset="1" panose="00000000000000000000"/>
      <p:regular r:id="rId22"/>
    </p:embeddedFont>
    <p:embeddedFont>
      <p:font typeface="Open San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77932" y="8597752"/>
            <a:ext cx="110068" cy="660548"/>
            <a:chOff x="0" y="0"/>
            <a:chExt cx="28989" cy="173972"/>
          </a:xfrm>
        </p:grpSpPr>
        <p:sp>
          <p:nvSpPr>
            <p:cNvPr name="Freeform 11" id="11"/>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2" id="12"/>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491809" y="1730342"/>
            <a:ext cx="13304382" cy="3413158"/>
            <a:chOff x="0" y="0"/>
            <a:chExt cx="3504035" cy="898939"/>
          </a:xfrm>
        </p:grpSpPr>
        <p:sp>
          <p:nvSpPr>
            <p:cNvPr name="Freeform 14" id="14"/>
            <p:cNvSpPr/>
            <p:nvPr/>
          </p:nvSpPr>
          <p:spPr>
            <a:xfrm flipH="false" flipV="false" rot="0">
              <a:off x="0" y="0"/>
              <a:ext cx="3504035" cy="898939"/>
            </a:xfrm>
            <a:custGeom>
              <a:avLst/>
              <a:gdLst/>
              <a:ahLst/>
              <a:cxnLst/>
              <a:rect r="r" b="b" t="t" l="l"/>
              <a:pathLst>
                <a:path h="898939" w="3504035">
                  <a:moveTo>
                    <a:pt x="0" y="0"/>
                  </a:moveTo>
                  <a:lnTo>
                    <a:pt x="3504035" y="0"/>
                  </a:lnTo>
                  <a:lnTo>
                    <a:pt x="3504035" y="898939"/>
                  </a:lnTo>
                  <a:lnTo>
                    <a:pt x="0" y="898939"/>
                  </a:lnTo>
                  <a:close/>
                </a:path>
              </a:pathLst>
            </a:custGeom>
            <a:solidFill>
              <a:srgbClr val="000000">
                <a:alpha val="0"/>
              </a:srgbClr>
            </a:solidFill>
            <a:ln w="38100" cap="sq">
              <a:solidFill>
                <a:srgbClr val="FF7300"/>
              </a:solidFill>
              <a:prstDash val="solid"/>
              <a:miter/>
            </a:ln>
          </p:spPr>
        </p:sp>
        <p:sp>
          <p:nvSpPr>
            <p:cNvPr name="TextBox 15" id="15"/>
            <p:cNvSpPr txBox="true"/>
            <p:nvPr/>
          </p:nvSpPr>
          <p:spPr>
            <a:xfrm>
              <a:off x="0" y="-38100"/>
              <a:ext cx="3504035" cy="937039"/>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917172" y="1940709"/>
            <a:ext cx="12453657" cy="2716831"/>
          </a:xfrm>
          <a:prstGeom prst="rect">
            <a:avLst/>
          </a:prstGeom>
        </p:spPr>
        <p:txBody>
          <a:bodyPr anchor="t" rtlCol="false" tIns="0" lIns="0" bIns="0" rIns="0">
            <a:spAutoFit/>
          </a:bodyPr>
          <a:lstStyle/>
          <a:p>
            <a:pPr algn="ctr">
              <a:lnSpc>
                <a:spcPts val="10903"/>
              </a:lnSpc>
            </a:pPr>
            <a:r>
              <a:rPr lang="en-US" b="true" sz="7788">
                <a:solidFill>
                  <a:srgbClr val="FFFFFF"/>
                </a:solidFill>
                <a:latin typeface="Canva Sans Bold"/>
                <a:ea typeface="Canva Sans Bold"/>
                <a:cs typeface="Canva Sans Bold"/>
                <a:sym typeface="Canva Sans Bold"/>
              </a:rPr>
              <a:t>Aircraft Safety Analysis for Business Decisions</a:t>
            </a:r>
          </a:p>
        </p:txBody>
      </p:sp>
      <p:sp>
        <p:nvSpPr>
          <p:cNvPr name="TextBox 17" id="17"/>
          <p:cNvSpPr txBox="true"/>
          <p:nvPr/>
        </p:nvSpPr>
        <p:spPr>
          <a:xfrm rot="0">
            <a:off x="2285686" y="5851541"/>
            <a:ext cx="1414438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Identifying Low-Risk Aircraft for Acquisition</a:t>
            </a:r>
          </a:p>
        </p:txBody>
      </p:sp>
      <p:sp>
        <p:nvSpPr>
          <p:cNvPr name="TextBox 18" id="18"/>
          <p:cNvSpPr txBox="true"/>
          <p:nvPr/>
        </p:nvSpPr>
        <p:spPr>
          <a:xfrm rot="0">
            <a:off x="235098" y="9206452"/>
            <a:ext cx="2636819" cy="835364"/>
          </a:xfrm>
          <a:prstGeom prst="rect">
            <a:avLst/>
          </a:prstGeom>
        </p:spPr>
        <p:txBody>
          <a:bodyPr anchor="t" rtlCol="false" tIns="0" lIns="0" bIns="0" rIns="0">
            <a:spAutoFit/>
          </a:bodyPr>
          <a:lstStyle/>
          <a:p>
            <a:pPr algn="ctr">
              <a:lnSpc>
                <a:spcPts val="3407"/>
              </a:lnSpc>
            </a:pPr>
            <a:r>
              <a:rPr lang="en-US" sz="2433">
                <a:solidFill>
                  <a:srgbClr val="FFFFFF"/>
                </a:solidFill>
                <a:latin typeface="Canva Sans"/>
                <a:ea typeface="Canva Sans"/>
                <a:cs typeface="Canva Sans"/>
                <a:sym typeface="Canva Sans"/>
              </a:rPr>
              <a:t>Michelle Anyango</a:t>
            </a:r>
          </a:p>
          <a:p>
            <a:pPr algn="ctr">
              <a:lnSpc>
                <a:spcPts val="3407"/>
              </a:lnSpc>
            </a:pPr>
            <a:r>
              <a:rPr lang="en-US" sz="2433">
                <a:solidFill>
                  <a:srgbClr val="FFFFFF"/>
                </a:solidFill>
                <a:latin typeface="Canva Sans"/>
                <a:ea typeface="Canva Sans"/>
                <a:cs typeface="Canva Sans"/>
                <a:sym typeface="Canva Sans"/>
              </a:rPr>
              <a:t>25.09.2024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stretch>
            <a:fillRect/>
          </a:stretch>
        </p:blipFill>
        <p:spPr>
          <a:xfrm rot="0">
            <a:off x="7190772" y="1137129"/>
            <a:ext cx="10472230" cy="9294373"/>
          </a:xfrm>
          <a:prstGeom prst="rect">
            <a:avLst/>
          </a:prstGeom>
        </p:spPr>
      </p:pic>
      <p:grpSp>
        <p:nvGrpSpPr>
          <p:cNvPr name="Group 13" id="13"/>
          <p:cNvGrpSpPr/>
          <p:nvPr/>
        </p:nvGrpSpPr>
        <p:grpSpPr>
          <a:xfrm rot="0">
            <a:off x="1952124" y="1658110"/>
            <a:ext cx="1042538" cy="47625"/>
            <a:chOff x="0" y="0"/>
            <a:chExt cx="274578" cy="12543"/>
          </a:xfrm>
        </p:grpSpPr>
        <p:sp>
          <p:nvSpPr>
            <p:cNvPr name="Freeform 14" id="14"/>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5" id="15"/>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992856" y="786809"/>
            <a:ext cx="13662624"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Aircraft Make by total Affected Passengers </a:t>
            </a:r>
          </a:p>
        </p:txBody>
      </p:sp>
      <p:sp>
        <p:nvSpPr>
          <p:cNvPr name="TextBox 17" id="17"/>
          <p:cNvSpPr txBox="true"/>
          <p:nvPr/>
        </p:nvSpPr>
        <p:spPr>
          <a:xfrm rot="0">
            <a:off x="1202466" y="3460671"/>
            <a:ext cx="4453721" cy="1099185"/>
          </a:xfrm>
          <a:prstGeom prst="rect">
            <a:avLst/>
          </a:prstGeom>
        </p:spPr>
        <p:txBody>
          <a:bodyPr anchor="t" rtlCol="false" tIns="0" lIns="0" bIns="0" rIns="0">
            <a:spAutoFit/>
          </a:bodyPr>
          <a:lstStyle/>
          <a:p>
            <a:pPr algn="l">
              <a:lnSpc>
                <a:spcPts val="2939"/>
              </a:lnSpc>
              <a:spcBef>
                <a:spcPct val="0"/>
              </a:spcBef>
            </a:pPr>
            <a:r>
              <a:rPr lang="en-US" sz="2099">
                <a:solidFill>
                  <a:srgbClr val="1F2020"/>
                </a:solidFill>
                <a:latin typeface="Open Sans"/>
                <a:ea typeface="Open Sans"/>
                <a:cs typeface="Open Sans"/>
                <a:sym typeface="Open Sans"/>
              </a:rPr>
              <a:t> Displays the total number of affected passengers (injuries and uninjured) for each aircraft make.</a:t>
            </a:r>
          </a:p>
        </p:txBody>
      </p:sp>
      <p:sp>
        <p:nvSpPr>
          <p:cNvPr name="TextBox 18" id="18"/>
          <p:cNvSpPr txBox="true"/>
          <p:nvPr/>
        </p:nvSpPr>
        <p:spPr>
          <a:xfrm rot="0">
            <a:off x="1202466" y="5712461"/>
            <a:ext cx="6007247" cy="2213610"/>
          </a:xfrm>
          <a:prstGeom prst="rect">
            <a:avLst/>
          </a:prstGeom>
        </p:spPr>
        <p:txBody>
          <a:bodyPr anchor="t" rtlCol="false" tIns="0" lIns="0" bIns="0" rIns="0">
            <a:spAutoFit/>
          </a:bodyPr>
          <a:lstStyle/>
          <a:p>
            <a:pPr algn="l">
              <a:lnSpc>
                <a:spcPts val="2939"/>
              </a:lnSpc>
              <a:spcBef>
                <a:spcPct val="0"/>
              </a:spcBef>
            </a:pPr>
            <a:r>
              <a:rPr lang="en-US" b="true" sz="2099">
                <a:solidFill>
                  <a:srgbClr val="1F2020"/>
                </a:solidFill>
                <a:latin typeface="Open Sans Bold"/>
                <a:ea typeface="Open Sans Bold"/>
                <a:cs typeface="Open Sans Bold"/>
                <a:sym typeface="Open Sans Bold"/>
              </a:rPr>
              <a:t>Cessna</a:t>
            </a:r>
            <a:r>
              <a:rPr lang="en-US" sz="2099">
                <a:solidFill>
                  <a:srgbClr val="1F2020"/>
                </a:solidFill>
                <a:latin typeface="Open Sans"/>
                <a:ea typeface="Open Sans"/>
                <a:cs typeface="Open Sans"/>
                <a:sym typeface="Open Sans"/>
              </a:rPr>
              <a:t> and </a:t>
            </a:r>
            <a:r>
              <a:rPr lang="en-US" b="true" sz="2099">
                <a:solidFill>
                  <a:srgbClr val="1F2020"/>
                </a:solidFill>
                <a:latin typeface="Open Sans Bold"/>
                <a:ea typeface="Open Sans Bold"/>
                <a:cs typeface="Open Sans Bold"/>
                <a:sym typeface="Open Sans Bold"/>
              </a:rPr>
              <a:t>Piper </a:t>
            </a:r>
            <a:r>
              <a:rPr lang="en-US" sz="2099">
                <a:solidFill>
                  <a:srgbClr val="1F2020"/>
                </a:solidFill>
                <a:latin typeface="Open Sans"/>
                <a:ea typeface="Open Sans"/>
                <a:cs typeface="Open Sans"/>
                <a:sym typeface="Open Sans"/>
              </a:rPr>
              <a:t>dominate in total affected passengers, with </a:t>
            </a:r>
            <a:r>
              <a:rPr lang="en-US" b="true" sz="2099">
                <a:solidFill>
                  <a:srgbClr val="1F2020"/>
                </a:solidFill>
                <a:latin typeface="Open Sans Bold"/>
                <a:ea typeface="Open Sans Bold"/>
                <a:cs typeface="Open Sans Bold"/>
                <a:sym typeface="Open Sans Bold"/>
              </a:rPr>
              <a:t>Cessna </a:t>
            </a:r>
            <a:r>
              <a:rPr lang="en-US" sz="2099">
                <a:solidFill>
                  <a:srgbClr val="1F2020"/>
                </a:solidFill>
                <a:latin typeface="Open Sans"/>
                <a:ea typeface="Open Sans"/>
                <a:cs typeface="Open Sans"/>
                <a:sym typeface="Open Sans"/>
              </a:rPr>
              <a:t>at </a:t>
            </a:r>
            <a:r>
              <a:rPr lang="en-US" b="true" sz="2099">
                <a:solidFill>
                  <a:srgbClr val="1F2020"/>
                </a:solidFill>
                <a:latin typeface="Open Sans Bold"/>
                <a:ea typeface="Open Sans Bold"/>
                <a:cs typeface="Open Sans Bold"/>
                <a:sym typeface="Open Sans Bold"/>
              </a:rPr>
              <a:t>2,740 </a:t>
            </a:r>
            <a:r>
              <a:rPr lang="en-US" sz="2099">
                <a:solidFill>
                  <a:srgbClr val="1F2020"/>
                </a:solidFill>
                <a:latin typeface="Open Sans"/>
                <a:ea typeface="Open Sans"/>
                <a:cs typeface="Open Sans"/>
                <a:sym typeface="Open Sans"/>
              </a:rPr>
              <a:t>and </a:t>
            </a:r>
            <a:r>
              <a:rPr lang="en-US" b="true" sz="2099">
                <a:solidFill>
                  <a:srgbClr val="1F2020"/>
                </a:solidFill>
                <a:latin typeface="Open Sans Bold"/>
                <a:ea typeface="Open Sans Bold"/>
                <a:cs typeface="Open Sans Bold"/>
                <a:sym typeface="Open Sans Bold"/>
              </a:rPr>
              <a:t>Piper</a:t>
            </a:r>
            <a:r>
              <a:rPr lang="en-US" sz="2099">
                <a:solidFill>
                  <a:srgbClr val="1F2020"/>
                </a:solidFill>
                <a:latin typeface="Open Sans"/>
                <a:ea typeface="Open Sans"/>
                <a:cs typeface="Open Sans"/>
                <a:sym typeface="Open Sans"/>
              </a:rPr>
              <a:t> at </a:t>
            </a:r>
            <a:r>
              <a:rPr lang="en-US" b="true" sz="2099">
                <a:solidFill>
                  <a:srgbClr val="1F2020"/>
                </a:solidFill>
                <a:latin typeface="Open Sans Bold"/>
                <a:ea typeface="Open Sans Bold"/>
                <a:cs typeface="Open Sans Bold"/>
                <a:sym typeface="Open Sans Bold"/>
              </a:rPr>
              <a:t>1,794</a:t>
            </a:r>
            <a:r>
              <a:rPr lang="en-US" sz="2099">
                <a:solidFill>
                  <a:srgbClr val="1F2020"/>
                </a:solidFill>
                <a:latin typeface="Open Sans"/>
                <a:ea typeface="Open Sans"/>
                <a:cs typeface="Open Sans"/>
                <a:sym typeface="Open Sans"/>
              </a:rPr>
              <a:t>. This significant disparity suggests serious safety concerns for these aircraft, especially compared to </a:t>
            </a:r>
            <a:r>
              <a:rPr lang="en-US" b="true" sz="2099">
                <a:solidFill>
                  <a:srgbClr val="1F2020"/>
                </a:solidFill>
                <a:latin typeface="Open Sans Bold"/>
                <a:ea typeface="Open Sans Bold"/>
                <a:cs typeface="Open Sans Bold"/>
                <a:sym typeface="Open Sans Bold"/>
              </a:rPr>
              <a:t>Boeing</a:t>
            </a:r>
            <a:r>
              <a:rPr lang="en-US" sz="2099">
                <a:solidFill>
                  <a:srgbClr val="1F2020"/>
                </a:solidFill>
                <a:latin typeface="Open Sans"/>
                <a:ea typeface="Open Sans"/>
                <a:cs typeface="Open Sans"/>
                <a:sym typeface="Open Sans"/>
              </a:rPr>
              <a:t>, which has only </a:t>
            </a:r>
            <a:r>
              <a:rPr lang="en-US" b="true" sz="2099">
                <a:solidFill>
                  <a:srgbClr val="1F2020"/>
                </a:solidFill>
                <a:latin typeface="Open Sans Bold"/>
                <a:ea typeface="Open Sans Bold"/>
                <a:cs typeface="Open Sans Bold"/>
                <a:sym typeface="Open Sans Bold"/>
              </a:rPr>
              <a:t>772</a:t>
            </a:r>
            <a:r>
              <a:rPr lang="en-US" sz="2099">
                <a:solidFill>
                  <a:srgbClr val="1F2020"/>
                </a:solidFill>
                <a:latin typeface="Open Sans"/>
                <a:ea typeface="Open Sans"/>
                <a:cs typeface="Open Sans"/>
                <a:sym typeface="Open Sans"/>
              </a:rPr>
              <a:t> affected passengers.</a:t>
            </a:r>
          </a:p>
        </p:txBody>
      </p:sp>
      <p:grpSp>
        <p:nvGrpSpPr>
          <p:cNvPr name="Group 19" id="19"/>
          <p:cNvGrpSpPr/>
          <p:nvPr/>
        </p:nvGrpSpPr>
        <p:grpSpPr>
          <a:xfrm rot="0">
            <a:off x="-328377" y="9831071"/>
            <a:ext cx="2003612" cy="775869"/>
            <a:chOff x="0" y="0"/>
            <a:chExt cx="2098984" cy="812800"/>
          </a:xfrm>
        </p:grpSpPr>
        <p:sp>
          <p:nvSpPr>
            <p:cNvPr name="Freeform 20" id="20"/>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21" id="21"/>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202466" y="2726412"/>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Description</a:t>
            </a:r>
          </a:p>
        </p:txBody>
      </p:sp>
      <p:sp>
        <p:nvSpPr>
          <p:cNvPr name="TextBox 23" id="23"/>
          <p:cNvSpPr txBox="true"/>
          <p:nvPr/>
        </p:nvSpPr>
        <p:spPr>
          <a:xfrm rot="0">
            <a:off x="1202466" y="5095875"/>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Insight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54270"/>
            <a:ext cx="9118051" cy="9075182"/>
            <a:chOff x="0" y="0"/>
            <a:chExt cx="12157401" cy="12100242"/>
          </a:xfrm>
        </p:grpSpPr>
        <p:pic>
          <p:nvPicPr>
            <p:cNvPr name="Picture 3" id="3"/>
            <p:cNvPicPr>
              <a:picLocks noChangeAspect="true"/>
            </p:cNvPicPr>
            <p:nvPr/>
          </p:nvPicPr>
          <p:blipFill>
            <a:blip r:embed="rId2"/>
            <a:srcRect l="10681" t="0" r="14055" b="0"/>
            <a:stretch>
              <a:fillRect/>
            </a:stretch>
          </p:blipFill>
          <p:spPr>
            <a:xfrm flipH="false" flipV="false">
              <a:off x="0" y="0"/>
              <a:ext cx="12157401" cy="12100242"/>
            </a:xfrm>
            <a:prstGeom prst="rect">
              <a:avLst/>
            </a:prstGeom>
          </p:spPr>
        </p:pic>
      </p:grpSp>
      <p:sp>
        <p:nvSpPr>
          <p:cNvPr name="Freeform 4" id="4"/>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177932" y="8597752"/>
            <a:ext cx="110068" cy="660548"/>
            <a:chOff x="0" y="0"/>
            <a:chExt cx="28989" cy="173972"/>
          </a:xfrm>
        </p:grpSpPr>
        <p:sp>
          <p:nvSpPr>
            <p:cNvPr name="Freeform 6" id="6"/>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7" id="7"/>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722072" y="950150"/>
            <a:ext cx="1042538" cy="47625"/>
            <a:chOff x="0" y="0"/>
            <a:chExt cx="274578" cy="12543"/>
          </a:xfrm>
        </p:grpSpPr>
        <p:sp>
          <p:nvSpPr>
            <p:cNvPr name="Freeform 9" id="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0" id="1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22072" y="197443"/>
            <a:ext cx="6549110" cy="800332"/>
          </a:xfrm>
          <a:prstGeom prst="rect">
            <a:avLst/>
          </a:prstGeom>
        </p:spPr>
        <p:txBody>
          <a:bodyPr anchor="t" rtlCol="false" tIns="0" lIns="0" bIns="0" rIns="0">
            <a:spAutoFit/>
          </a:bodyPr>
          <a:lstStyle/>
          <a:p>
            <a:pPr algn="l">
              <a:lnSpc>
                <a:spcPts val="5921"/>
              </a:lnSpc>
            </a:pPr>
            <a:r>
              <a:rPr lang="en-US" sz="5060" b="true">
                <a:solidFill>
                  <a:srgbClr val="1F2020"/>
                </a:solidFill>
                <a:latin typeface="Poppins Bold"/>
                <a:ea typeface="Poppins Bold"/>
                <a:cs typeface="Poppins Bold"/>
                <a:sym typeface="Poppins Bold"/>
              </a:rPr>
              <a:t>RECOMENDATIONS </a:t>
            </a:r>
          </a:p>
        </p:txBody>
      </p:sp>
      <p:sp>
        <p:nvSpPr>
          <p:cNvPr name="TextBox 12" id="12"/>
          <p:cNvSpPr txBox="true"/>
          <p:nvPr/>
        </p:nvSpPr>
        <p:spPr>
          <a:xfrm rot="0">
            <a:off x="10715704" y="2153050"/>
            <a:ext cx="5839971"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Recommendation 1  :</a:t>
            </a:r>
          </a:p>
        </p:txBody>
      </p:sp>
      <p:sp>
        <p:nvSpPr>
          <p:cNvPr name="TextBox 13" id="13"/>
          <p:cNvSpPr txBox="true"/>
          <p:nvPr/>
        </p:nvSpPr>
        <p:spPr>
          <a:xfrm rot="0">
            <a:off x="10715704" y="3109361"/>
            <a:ext cx="6745747" cy="905511"/>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Focus on aircraft makes with a higher rate of uninjured passengers.</a:t>
            </a:r>
          </a:p>
        </p:txBody>
      </p:sp>
      <p:sp>
        <p:nvSpPr>
          <p:cNvPr name="TextBox 14" id="14"/>
          <p:cNvSpPr txBox="true"/>
          <p:nvPr/>
        </p:nvSpPr>
        <p:spPr>
          <a:xfrm rot="0">
            <a:off x="10715704" y="7766994"/>
            <a:ext cx="6577412" cy="18199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Prioritize the top-performing aircraft models based on normalized distribution error analysis and overall safety performance.</a:t>
            </a:r>
          </a:p>
        </p:txBody>
      </p:sp>
      <p:sp>
        <p:nvSpPr>
          <p:cNvPr name="TextBox 15" id="15"/>
          <p:cNvSpPr txBox="true"/>
          <p:nvPr/>
        </p:nvSpPr>
        <p:spPr>
          <a:xfrm rot="0">
            <a:off x="10631536" y="4348247"/>
            <a:ext cx="5839971"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Recommendation 2  :</a:t>
            </a:r>
          </a:p>
        </p:txBody>
      </p:sp>
      <p:sp>
        <p:nvSpPr>
          <p:cNvPr name="TextBox 16" id="16"/>
          <p:cNvSpPr txBox="true"/>
          <p:nvPr/>
        </p:nvSpPr>
        <p:spPr>
          <a:xfrm rot="0">
            <a:off x="10631536" y="5086350"/>
            <a:ext cx="6745747" cy="905511"/>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Avoid aircraft makes that consistently show higher fatality-to-passenger ratios.</a:t>
            </a:r>
          </a:p>
        </p:txBody>
      </p:sp>
      <p:sp>
        <p:nvSpPr>
          <p:cNvPr name="TextBox 17" id="17"/>
          <p:cNvSpPr txBox="true"/>
          <p:nvPr/>
        </p:nvSpPr>
        <p:spPr>
          <a:xfrm rot="0">
            <a:off x="10715704" y="6814811"/>
            <a:ext cx="5839971"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Recommendation 3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418520" y="1922072"/>
            <a:ext cx="6833293" cy="47625"/>
            <a:chOff x="0" y="0"/>
            <a:chExt cx="1799715" cy="12543"/>
          </a:xfrm>
        </p:grpSpPr>
        <p:sp>
          <p:nvSpPr>
            <p:cNvPr name="Freeform 13" id="13"/>
            <p:cNvSpPr/>
            <p:nvPr/>
          </p:nvSpPr>
          <p:spPr>
            <a:xfrm flipH="false" flipV="false" rot="0">
              <a:off x="0" y="0"/>
              <a:ext cx="1799715" cy="12543"/>
            </a:xfrm>
            <a:custGeom>
              <a:avLst/>
              <a:gdLst/>
              <a:ahLst/>
              <a:cxnLst/>
              <a:rect r="r" b="b" t="t" l="l"/>
              <a:pathLst>
                <a:path h="12543" w="1799715">
                  <a:moveTo>
                    <a:pt x="6272" y="0"/>
                  </a:moveTo>
                  <a:lnTo>
                    <a:pt x="1793443" y="0"/>
                  </a:lnTo>
                  <a:cubicBezTo>
                    <a:pt x="1795107" y="0"/>
                    <a:pt x="1796702" y="661"/>
                    <a:pt x="1797878" y="1837"/>
                  </a:cubicBezTo>
                  <a:cubicBezTo>
                    <a:pt x="1799054" y="3013"/>
                    <a:pt x="1799715" y="4608"/>
                    <a:pt x="1799715" y="6272"/>
                  </a:cubicBezTo>
                  <a:lnTo>
                    <a:pt x="1799715" y="6272"/>
                  </a:lnTo>
                  <a:cubicBezTo>
                    <a:pt x="1799715" y="7935"/>
                    <a:pt x="1799054" y="9530"/>
                    <a:pt x="1797878" y="10706"/>
                  </a:cubicBezTo>
                  <a:cubicBezTo>
                    <a:pt x="1796702" y="11882"/>
                    <a:pt x="1795107" y="12543"/>
                    <a:pt x="179344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4" id="14"/>
            <p:cNvSpPr txBox="true"/>
            <p:nvPr/>
          </p:nvSpPr>
          <p:spPr>
            <a:xfrm>
              <a:off x="0" y="-38100"/>
              <a:ext cx="1799715" cy="5064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418520" y="990600"/>
            <a:ext cx="7950554"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Conclusion Summary  </a:t>
            </a:r>
          </a:p>
        </p:txBody>
      </p:sp>
      <p:sp>
        <p:nvSpPr>
          <p:cNvPr name="TextBox 16" id="16"/>
          <p:cNvSpPr txBox="true"/>
          <p:nvPr/>
        </p:nvSpPr>
        <p:spPr>
          <a:xfrm rot="0">
            <a:off x="279458" y="2916481"/>
            <a:ext cx="18008542" cy="6011545"/>
          </a:xfrm>
          <a:prstGeom prst="rect">
            <a:avLst/>
          </a:prstGeom>
        </p:spPr>
        <p:txBody>
          <a:bodyPr anchor="t" rtlCol="false" tIns="0" lIns="0" bIns="0" rIns="0">
            <a:spAutoFit/>
          </a:bodyPr>
          <a:lstStyle/>
          <a:p>
            <a:pPr algn="ctr">
              <a:lnSpc>
                <a:spcPts val="3219"/>
              </a:lnSpc>
            </a:pPr>
            <a:r>
              <a:rPr lang="en-US" sz="2299" b="true">
                <a:solidFill>
                  <a:srgbClr val="1F2020"/>
                </a:solidFill>
                <a:latin typeface="Open Sans Bold"/>
                <a:ea typeface="Open Sans Bold"/>
                <a:cs typeface="Open Sans Bold"/>
                <a:sym typeface="Open Sans Bold"/>
              </a:rPr>
              <a:t>Risk of Personal Injury Summary</a:t>
            </a:r>
          </a:p>
          <a:p>
            <a:pPr algn="ctr">
              <a:lnSpc>
                <a:spcPts val="2939"/>
              </a:lnSpc>
            </a:pPr>
          </a:p>
          <a:p>
            <a:pPr algn="ctr">
              <a:lnSpc>
                <a:spcPts val="2939"/>
              </a:lnSpc>
            </a:pPr>
            <a:r>
              <a:rPr lang="en-US" sz="2099">
                <a:solidFill>
                  <a:srgbClr val="1F2020"/>
                </a:solidFill>
                <a:latin typeface="Open Sans"/>
                <a:ea typeface="Open Sans"/>
                <a:cs typeface="Open Sans"/>
                <a:sym typeface="Open Sans"/>
              </a:rPr>
              <a:t>This analysis examined passenger injuries in adverse events from</a:t>
            </a:r>
            <a:r>
              <a:rPr lang="en-US" sz="2099" b="true">
                <a:solidFill>
                  <a:srgbClr val="1F2020"/>
                </a:solidFill>
                <a:latin typeface="Open Sans Bold"/>
                <a:ea typeface="Open Sans Bold"/>
                <a:cs typeface="Open Sans Bold"/>
                <a:sym typeface="Open Sans Bold"/>
              </a:rPr>
              <a:t> 2008 </a:t>
            </a:r>
            <a:r>
              <a:rPr lang="en-US" sz="2099">
                <a:solidFill>
                  <a:srgbClr val="1F2020"/>
                </a:solidFill>
                <a:latin typeface="Open Sans"/>
                <a:ea typeface="Open Sans"/>
                <a:cs typeface="Open Sans"/>
                <a:sym typeface="Open Sans"/>
              </a:rPr>
              <a:t>to</a:t>
            </a:r>
            <a:r>
              <a:rPr lang="en-US" sz="2099" b="true">
                <a:solidFill>
                  <a:srgbClr val="1F2020"/>
                </a:solidFill>
                <a:latin typeface="Open Sans Bold"/>
                <a:ea typeface="Open Sans Bold"/>
                <a:cs typeface="Open Sans Bold"/>
                <a:sym typeface="Open Sans Bold"/>
              </a:rPr>
              <a:t> 2022</a:t>
            </a:r>
            <a:r>
              <a:rPr lang="en-US" sz="2099">
                <a:solidFill>
                  <a:srgbClr val="1F2020"/>
                </a:solidFill>
                <a:latin typeface="Open Sans"/>
                <a:ea typeface="Open Sans"/>
                <a:cs typeface="Open Sans"/>
                <a:sym typeface="Open Sans"/>
              </a:rPr>
              <a:t>, focusing on minor injuries, serious injuries, and fatalities. Key findings include:</a:t>
            </a:r>
          </a:p>
          <a:p>
            <a:pPr algn="ctr">
              <a:lnSpc>
                <a:spcPts val="2939"/>
              </a:lnSpc>
            </a:pPr>
          </a:p>
          <a:p>
            <a:pPr algn="ctr">
              <a:lnSpc>
                <a:spcPts val="2939"/>
              </a:lnSpc>
            </a:pPr>
            <a:r>
              <a:rPr lang="en-US" sz="2099">
                <a:solidFill>
                  <a:srgbClr val="1F2020"/>
                </a:solidFill>
                <a:latin typeface="Open Sans"/>
                <a:ea typeface="Open Sans"/>
                <a:cs typeface="Open Sans"/>
                <a:sym typeface="Open Sans"/>
              </a:rPr>
              <a:t>1. </a:t>
            </a:r>
            <a:r>
              <a:rPr lang="en-US" sz="2099" b="true">
                <a:solidFill>
                  <a:srgbClr val="1F2020"/>
                </a:solidFill>
                <a:latin typeface="Open Sans Bold"/>
                <a:ea typeface="Open Sans Bold"/>
                <a:cs typeface="Open Sans Bold"/>
                <a:sym typeface="Open Sans Bold"/>
              </a:rPr>
              <a:t>Total Number of Injuries</a:t>
            </a:r>
            <a:r>
              <a:rPr lang="en-US" sz="2099">
                <a:solidFill>
                  <a:srgbClr val="1F2020"/>
                </a:solidFill>
                <a:latin typeface="Open Sans"/>
                <a:ea typeface="Open Sans"/>
                <a:cs typeface="Open Sans"/>
                <a:sym typeface="Open Sans"/>
              </a:rPr>
              <a:t>: Cessna had the highest injury count, while Maule had the lowest.</a:t>
            </a:r>
          </a:p>
          <a:p>
            <a:pPr algn="ctr">
              <a:lnSpc>
                <a:spcPts val="2939"/>
              </a:lnSpc>
            </a:pPr>
            <a:r>
              <a:rPr lang="en-US" sz="2099">
                <a:solidFill>
                  <a:srgbClr val="1F2020"/>
                </a:solidFill>
                <a:latin typeface="Open Sans"/>
                <a:ea typeface="Open Sans"/>
                <a:cs typeface="Open Sans"/>
                <a:sym typeface="Open Sans"/>
              </a:rPr>
              <a:t>   </a:t>
            </a:r>
          </a:p>
          <a:p>
            <a:pPr algn="ctr">
              <a:lnSpc>
                <a:spcPts val="2939"/>
              </a:lnSpc>
            </a:pPr>
            <a:r>
              <a:rPr lang="en-US" sz="2099">
                <a:solidFill>
                  <a:srgbClr val="1F2020"/>
                </a:solidFill>
                <a:latin typeface="Open Sans"/>
                <a:ea typeface="Open Sans"/>
                <a:cs typeface="Open Sans"/>
                <a:sym typeface="Open Sans"/>
              </a:rPr>
              <a:t>2. </a:t>
            </a:r>
            <a:r>
              <a:rPr lang="en-US" sz="2099" b="true">
                <a:solidFill>
                  <a:srgbClr val="1F2020"/>
                </a:solidFill>
                <a:latin typeface="Open Sans Bold"/>
                <a:ea typeface="Open Sans Bold"/>
                <a:cs typeface="Open Sans Bold"/>
                <a:sym typeface="Open Sans Bold"/>
              </a:rPr>
              <a:t>Fatalities Analysis</a:t>
            </a:r>
            <a:r>
              <a:rPr lang="en-US" sz="2099">
                <a:solidFill>
                  <a:srgbClr val="1F2020"/>
                </a:solidFill>
                <a:latin typeface="Open Sans"/>
                <a:ea typeface="Open Sans"/>
                <a:cs typeface="Open Sans"/>
                <a:sym typeface="Open Sans"/>
              </a:rPr>
              <a:t>: Cirrus Design Corp. exhibited the highest fatality-to-injury ratio, indicating greater fatality risk, whereas Boeing had the lowest ratio, making it the safest in terms of fatalities.</a:t>
            </a:r>
          </a:p>
          <a:p>
            <a:pPr algn="ctr">
              <a:lnSpc>
                <a:spcPts val="2939"/>
              </a:lnSpc>
            </a:pPr>
          </a:p>
          <a:p>
            <a:pPr algn="ctr">
              <a:lnSpc>
                <a:spcPts val="2939"/>
              </a:lnSpc>
            </a:pPr>
            <a:r>
              <a:rPr lang="en-US" sz="2099">
                <a:solidFill>
                  <a:srgbClr val="1F2020"/>
                </a:solidFill>
                <a:latin typeface="Open Sans"/>
                <a:ea typeface="Open Sans"/>
                <a:cs typeface="Open Sans"/>
                <a:sym typeface="Open Sans"/>
              </a:rPr>
              <a:t>3. </a:t>
            </a:r>
            <a:r>
              <a:rPr lang="en-US" sz="2099" b="true">
                <a:solidFill>
                  <a:srgbClr val="1F2020"/>
                </a:solidFill>
                <a:latin typeface="Open Sans Bold"/>
                <a:ea typeface="Open Sans Bold"/>
                <a:cs typeface="Open Sans Bold"/>
                <a:sym typeface="Open Sans Bold"/>
              </a:rPr>
              <a:t>Uninjured Passenger Ratio</a:t>
            </a:r>
            <a:r>
              <a:rPr lang="en-US" sz="2099">
                <a:solidFill>
                  <a:srgbClr val="1F2020"/>
                </a:solidFill>
                <a:latin typeface="Open Sans"/>
                <a:ea typeface="Open Sans"/>
                <a:cs typeface="Open Sans"/>
                <a:sym typeface="Open Sans"/>
              </a:rPr>
              <a:t>: Boeing also had the highest uninjured passenger ratio, signifying better overall safety, while Mooney had the lowest.</a:t>
            </a:r>
          </a:p>
          <a:p>
            <a:pPr algn="ctr">
              <a:lnSpc>
                <a:spcPts val="2939"/>
              </a:lnSpc>
            </a:pPr>
          </a:p>
          <a:p>
            <a:pPr algn="ctr">
              <a:lnSpc>
                <a:spcPts val="3359"/>
              </a:lnSpc>
            </a:pPr>
            <a:r>
              <a:rPr lang="en-US" sz="2399" u="sng">
                <a:solidFill>
                  <a:srgbClr val="1F2020"/>
                </a:solidFill>
                <a:latin typeface="Open Sans"/>
                <a:ea typeface="Open Sans"/>
                <a:cs typeface="Open Sans"/>
                <a:sym typeface="Open Sans"/>
              </a:rPr>
              <a:t> </a:t>
            </a:r>
            <a:r>
              <a:rPr lang="en-US" b="true" sz="2399" u="sng">
                <a:solidFill>
                  <a:srgbClr val="1F2020"/>
                </a:solidFill>
                <a:latin typeface="Open Sans Bold"/>
                <a:ea typeface="Open Sans Bold"/>
                <a:cs typeface="Open Sans Bold"/>
                <a:sym typeface="Open Sans Bold"/>
              </a:rPr>
              <a:t>Recommendation</a:t>
            </a:r>
          </a:p>
          <a:p>
            <a:pPr algn="ctr">
              <a:lnSpc>
                <a:spcPts val="2939"/>
              </a:lnSpc>
            </a:pPr>
            <a:r>
              <a:rPr lang="en-US" sz="2099" b="true">
                <a:solidFill>
                  <a:srgbClr val="1F2020"/>
                </a:solidFill>
                <a:latin typeface="Open Sans Bold"/>
                <a:ea typeface="Open Sans Bold"/>
                <a:cs typeface="Open Sans Bold"/>
                <a:sym typeface="Open Sans Bold"/>
              </a:rPr>
              <a:t>Avoid investing in Cessna</a:t>
            </a:r>
            <a:r>
              <a:rPr lang="en-US" sz="2099">
                <a:solidFill>
                  <a:srgbClr val="1F2020"/>
                </a:solidFill>
                <a:latin typeface="Open Sans"/>
                <a:ea typeface="Open Sans"/>
                <a:cs typeface="Open Sans"/>
                <a:sym typeface="Open Sans"/>
              </a:rPr>
              <a:t> due to high injury rates.</a:t>
            </a:r>
          </a:p>
          <a:p>
            <a:pPr algn="ctr">
              <a:lnSpc>
                <a:spcPts val="2939"/>
              </a:lnSpc>
              <a:spcBef>
                <a:spcPct val="0"/>
              </a:spcBef>
            </a:pPr>
            <a:r>
              <a:rPr lang="en-US" b="true" sz="2099">
                <a:solidFill>
                  <a:srgbClr val="1F2020"/>
                </a:solidFill>
                <a:latin typeface="Open Sans Bold"/>
                <a:ea typeface="Open Sans Bold"/>
                <a:cs typeface="Open Sans Bold"/>
                <a:sym typeface="Open Sans Bold"/>
              </a:rPr>
              <a:t>Consider evaluating Boeing and Maule</a:t>
            </a:r>
            <a:r>
              <a:rPr lang="en-US" sz="2099">
                <a:solidFill>
                  <a:srgbClr val="1F2020"/>
                </a:solidFill>
                <a:latin typeface="Open Sans"/>
                <a:ea typeface="Open Sans"/>
                <a:cs typeface="Open Sans"/>
                <a:sym typeface="Open Sans"/>
              </a:rPr>
              <a:t>, which showed lower injury and fatality rates, with Boeing being the safest option overall.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060368" y="1776081"/>
            <a:ext cx="9872421" cy="2306983"/>
            <a:chOff x="0" y="0"/>
            <a:chExt cx="10342349" cy="2416796"/>
          </a:xfrm>
        </p:grpSpPr>
        <p:sp>
          <p:nvSpPr>
            <p:cNvPr name="Freeform 13" id="13"/>
            <p:cNvSpPr/>
            <p:nvPr/>
          </p:nvSpPr>
          <p:spPr>
            <a:xfrm flipH="false" flipV="false" rot="0">
              <a:off x="0" y="0"/>
              <a:ext cx="10342349" cy="2416796"/>
            </a:xfrm>
            <a:custGeom>
              <a:avLst/>
              <a:gdLst/>
              <a:ahLst/>
              <a:cxnLst/>
              <a:rect r="r" b="b" t="t" l="l"/>
              <a:pathLst>
                <a:path h="2416796" w="10342349">
                  <a:moveTo>
                    <a:pt x="0" y="0"/>
                  </a:moveTo>
                  <a:lnTo>
                    <a:pt x="10342349" y="0"/>
                  </a:lnTo>
                  <a:lnTo>
                    <a:pt x="10342349" y="2416796"/>
                  </a:lnTo>
                  <a:lnTo>
                    <a:pt x="0" y="2416796"/>
                  </a:lnTo>
                  <a:close/>
                </a:path>
              </a:pathLst>
            </a:custGeom>
            <a:solidFill>
              <a:srgbClr val="FF7300"/>
            </a:solidFill>
          </p:spPr>
        </p:sp>
        <p:sp>
          <p:nvSpPr>
            <p:cNvPr name="TextBox 14" id="14"/>
            <p:cNvSpPr txBox="true"/>
            <p:nvPr/>
          </p:nvSpPr>
          <p:spPr>
            <a:xfrm>
              <a:off x="0" y="-38100"/>
              <a:ext cx="10342349" cy="245489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060368" y="2236457"/>
            <a:ext cx="9461649" cy="1408027"/>
          </a:xfrm>
          <a:prstGeom prst="rect">
            <a:avLst/>
          </a:prstGeom>
        </p:spPr>
        <p:txBody>
          <a:bodyPr anchor="t" rtlCol="false" tIns="0" lIns="0" bIns="0" rIns="0">
            <a:spAutoFit/>
          </a:bodyPr>
          <a:lstStyle/>
          <a:p>
            <a:pPr algn="ctr">
              <a:lnSpc>
                <a:spcPts val="5336"/>
              </a:lnSpc>
            </a:pPr>
            <a:r>
              <a:rPr lang="en-US" b="true" sz="4560">
                <a:solidFill>
                  <a:srgbClr val="1F2020"/>
                </a:solidFill>
                <a:latin typeface="Poppins Bold"/>
                <a:ea typeface="Poppins Bold"/>
                <a:cs typeface="Poppins Bold"/>
                <a:sym typeface="Poppins Bold"/>
              </a:rPr>
              <a:t>GET IN TOUCH IN CASE OF ANY QUESTIONS </a:t>
            </a:r>
          </a:p>
        </p:txBody>
      </p:sp>
      <p:sp>
        <p:nvSpPr>
          <p:cNvPr name="TextBox 16" id="16"/>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b="true" sz="1469">
                <a:solidFill>
                  <a:srgbClr val="FFFFFF"/>
                </a:solidFill>
                <a:latin typeface="Open Sans Bold"/>
                <a:ea typeface="Open Sans Bold"/>
                <a:cs typeface="Open Sans Bold"/>
                <a:sym typeface="Open Sans Bold"/>
              </a:rPr>
              <a:t>Learn More</a:t>
            </a:r>
          </a:p>
        </p:txBody>
      </p:sp>
      <p:sp>
        <p:nvSpPr>
          <p:cNvPr name="TextBox 17" id="17"/>
          <p:cNvSpPr txBox="true"/>
          <p:nvPr/>
        </p:nvSpPr>
        <p:spPr>
          <a:xfrm rot="0">
            <a:off x="4428096" y="5105400"/>
            <a:ext cx="9461649" cy="2084302"/>
          </a:xfrm>
          <a:prstGeom prst="rect">
            <a:avLst/>
          </a:prstGeom>
        </p:spPr>
        <p:txBody>
          <a:bodyPr anchor="t" rtlCol="false" tIns="0" lIns="0" bIns="0" rIns="0">
            <a:spAutoFit/>
          </a:bodyPr>
          <a:lstStyle/>
          <a:p>
            <a:pPr algn="ctr">
              <a:lnSpc>
                <a:spcPts val="5336"/>
              </a:lnSpc>
            </a:pPr>
            <a:r>
              <a:rPr lang="en-US" sz="4560" b="true">
                <a:solidFill>
                  <a:srgbClr val="1F2020"/>
                </a:solidFill>
                <a:latin typeface="Poppins Bold"/>
                <a:ea typeface="Poppins Bold"/>
                <a:cs typeface="Poppins Bold"/>
                <a:sym typeface="Poppins Bold"/>
              </a:rPr>
              <a:t>Michelle Anyango </a:t>
            </a:r>
          </a:p>
          <a:p>
            <a:pPr algn="ctr">
              <a:lnSpc>
                <a:spcPts val="5336"/>
              </a:lnSpc>
            </a:pPr>
            <a:r>
              <a:rPr lang="en-US" sz="4560" b="true">
                <a:solidFill>
                  <a:srgbClr val="1F2020"/>
                </a:solidFill>
                <a:latin typeface="Poppins Bold"/>
                <a:ea typeface="Poppins Bold"/>
                <a:cs typeface="Poppins Bold"/>
                <a:sym typeface="Poppins Bold"/>
              </a:rPr>
              <a:t>+254716414764</a:t>
            </a:r>
          </a:p>
          <a:p>
            <a:pPr algn="ctr">
              <a:lnSpc>
                <a:spcPts val="5336"/>
              </a:lnSpc>
            </a:pPr>
            <a:r>
              <a:rPr lang="en-US" b="true" sz="4560">
                <a:solidFill>
                  <a:srgbClr val="1F2020"/>
                </a:solidFill>
                <a:latin typeface="Poppins Bold"/>
                <a:ea typeface="Poppins Bold"/>
                <a:cs typeface="Poppins Bold"/>
                <a:sym typeface="Poppins Bold"/>
              </a:rPr>
              <a:t>itsanyango@gmail.com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4114800"/>
            <a:chOff x="0" y="0"/>
            <a:chExt cx="21640800" cy="5486400"/>
          </a:xfrm>
        </p:grpSpPr>
        <p:pic>
          <p:nvPicPr>
            <p:cNvPr name="Picture 3" id="3"/>
            <p:cNvPicPr>
              <a:picLocks noChangeAspect="true"/>
            </p:cNvPicPr>
            <p:nvPr/>
          </p:nvPicPr>
          <p:blipFill>
            <a:blip r:embed="rId2"/>
            <a:srcRect l="0" t="21426" r="0" b="21426"/>
            <a:stretch>
              <a:fillRect/>
            </a:stretch>
          </p:blipFill>
          <p:spPr>
            <a:xfrm flipH="false" flipV="false">
              <a:off x="0" y="0"/>
              <a:ext cx="21640800" cy="5486400"/>
            </a:xfrm>
            <a:prstGeom prst="rect">
              <a:avLst/>
            </a:prstGeom>
          </p:spPr>
        </p:pic>
      </p:grpSp>
      <p:sp>
        <p:nvSpPr>
          <p:cNvPr name="Freeform 4" id="4"/>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177932" y="8597752"/>
            <a:ext cx="110068" cy="660548"/>
            <a:chOff x="0" y="0"/>
            <a:chExt cx="28989" cy="173972"/>
          </a:xfrm>
        </p:grpSpPr>
        <p:sp>
          <p:nvSpPr>
            <p:cNvPr name="Freeform 6" id="6"/>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7" id="7"/>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39108" y="6728048"/>
            <a:ext cx="1042538" cy="47625"/>
            <a:chOff x="0" y="0"/>
            <a:chExt cx="274578" cy="12543"/>
          </a:xfrm>
        </p:grpSpPr>
        <p:sp>
          <p:nvSpPr>
            <p:cNvPr name="Freeform 9" id="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0" id="1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5518142"/>
            <a:ext cx="3823625" cy="800332"/>
          </a:xfrm>
          <a:prstGeom prst="rect">
            <a:avLst/>
          </a:prstGeom>
        </p:spPr>
        <p:txBody>
          <a:bodyPr anchor="t" rtlCol="false" tIns="0" lIns="0" bIns="0" rIns="0">
            <a:spAutoFit/>
          </a:bodyPr>
          <a:lstStyle/>
          <a:p>
            <a:pPr algn="l">
              <a:lnSpc>
                <a:spcPts val="5921"/>
              </a:lnSpc>
            </a:pPr>
            <a:r>
              <a:rPr lang="en-US" sz="5060" b="true">
                <a:solidFill>
                  <a:srgbClr val="1F2020"/>
                </a:solidFill>
                <a:latin typeface="Poppins Bold"/>
                <a:ea typeface="Poppins Bold"/>
                <a:cs typeface="Poppins Bold"/>
                <a:sym typeface="Poppins Bold"/>
              </a:rPr>
              <a:t>OVERVIEW </a:t>
            </a:r>
          </a:p>
        </p:txBody>
      </p:sp>
      <p:sp>
        <p:nvSpPr>
          <p:cNvPr name="TextBox 12" id="12"/>
          <p:cNvSpPr txBox="true"/>
          <p:nvPr/>
        </p:nvSpPr>
        <p:spPr>
          <a:xfrm rot="0">
            <a:off x="1039108" y="7023323"/>
            <a:ext cx="2378606"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Purpose </a:t>
            </a:r>
          </a:p>
        </p:txBody>
      </p:sp>
      <p:sp>
        <p:nvSpPr>
          <p:cNvPr name="TextBox 13" id="13"/>
          <p:cNvSpPr txBox="true"/>
          <p:nvPr/>
        </p:nvSpPr>
        <p:spPr>
          <a:xfrm rot="0">
            <a:off x="1039108" y="7476884"/>
            <a:ext cx="6745747" cy="1819911"/>
          </a:xfrm>
          <a:prstGeom prst="rect">
            <a:avLst/>
          </a:prstGeom>
        </p:spPr>
        <p:txBody>
          <a:bodyPr anchor="t" rtlCol="false" tIns="0" lIns="0" bIns="0" rIns="0">
            <a:spAutoFit/>
          </a:bodyPr>
          <a:lstStyle/>
          <a:p>
            <a:pPr algn="l">
              <a:lnSpc>
                <a:spcPts val="3639"/>
              </a:lnSpc>
            </a:pPr>
          </a:p>
          <a:p>
            <a:pPr algn="l">
              <a:lnSpc>
                <a:spcPts val="3639"/>
              </a:lnSpc>
            </a:pPr>
            <a:r>
              <a:rPr lang="en-US" sz="2599">
                <a:solidFill>
                  <a:srgbClr val="1F2020"/>
                </a:solidFill>
                <a:latin typeface="Open Sans"/>
                <a:ea typeface="Open Sans"/>
                <a:cs typeface="Open Sans"/>
                <a:sym typeface="Open Sans"/>
              </a:rPr>
              <a:t>Analyze aviation accident data to guide business decisions on aircraft acquisitions.</a:t>
            </a:r>
          </a:p>
          <a:p>
            <a:pPr algn="l">
              <a:lnSpc>
                <a:spcPts val="3639"/>
              </a:lnSpc>
              <a:spcBef>
                <a:spcPct val="0"/>
              </a:spcBef>
            </a:pPr>
          </a:p>
        </p:txBody>
      </p:sp>
      <p:sp>
        <p:nvSpPr>
          <p:cNvPr name="TextBox 14" id="14"/>
          <p:cNvSpPr txBox="true"/>
          <p:nvPr/>
        </p:nvSpPr>
        <p:spPr>
          <a:xfrm rot="0">
            <a:off x="11143412" y="6011450"/>
            <a:ext cx="2378606" cy="629921"/>
          </a:xfrm>
          <a:prstGeom prst="rect">
            <a:avLst/>
          </a:prstGeom>
        </p:spPr>
        <p:txBody>
          <a:bodyPr anchor="t" rtlCol="false" tIns="0" lIns="0" bIns="0" rIns="0">
            <a:spAutoFit/>
          </a:bodyPr>
          <a:lstStyle/>
          <a:p>
            <a:pPr algn="l">
              <a:lnSpc>
                <a:spcPts val="5179"/>
              </a:lnSpc>
              <a:spcBef>
                <a:spcPct val="0"/>
              </a:spcBef>
            </a:pPr>
            <a:r>
              <a:rPr lang="en-US" b="true" sz="3699">
                <a:solidFill>
                  <a:srgbClr val="FF7300"/>
                </a:solidFill>
                <a:latin typeface="Open Sans Bold"/>
                <a:ea typeface="Open Sans Bold"/>
                <a:cs typeface="Open Sans Bold"/>
                <a:sym typeface="Open Sans Bold"/>
              </a:rPr>
              <a:t>Goals </a:t>
            </a:r>
          </a:p>
        </p:txBody>
      </p:sp>
      <p:sp>
        <p:nvSpPr>
          <p:cNvPr name="TextBox 15" id="15"/>
          <p:cNvSpPr txBox="true"/>
          <p:nvPr/>
        </p:nvSpPr>
        <p:spPr>
          <a:xfrm rot="0">
            <a:off x="10715704" y="6718523"/>
            <a:ext cx="6577412" cy="2734310"/>
          </a:xfrm>
          <a:prstGeom prst="rect">
            <a:avLst/>
          </a:prstGeom>
        </p:spPr>
        <p:txBody>
          <a:bodyPr anchor="t" rtlCol="false" tIns="0" lIns="0" bIns="0" rIns="0">
            <a:spAutoFit/>
          </a:bodyPr>
          <a:lstStyle/>
          <a:p>
            <a:pPr algn="l">
              <a:lnSpc>
                <a:spcPts val="3639"/>
              </a:lnSpc>
            </a:pPr>
            <a:r>
              <a:rPr lang="en-US" sz="2599">
                <a:solidFill>
                  <a:srgbClr val="1F2020"/>
                </a:solidFill>
                <a:latin typeface="Open Sans"/>
                <a:ea typeface="Open Sans"/>
                <a:cs typeface="Open Sans"/>
                <a:sym typeface="Open Sans"/>
              </a:rPr>
              <a:t>- Identify low-risk aircraft models based on historical data.</a:t>
            </a:r>
          </a:p>
          <a:p>
            <a:pPr algn="l">
              <a:lnSpc>
                <a:spcPts val="3639"/>
              </a:lnSpc>
            </a:pPr>
            <a:r>
              <a:rPr lang="en-US" sz="2599">
                <a:solidFill>
                  <a:srgbClr val="1F2020"/>
                </a:solidFill>
                <a:latin typeface="Open Sans"/>
                <a:ea typeface="Open Sans"/>
                <a:cs typeface="Open Sans"/>
                <a:sym typeface="Open Sans"/>
              </a:rPr>
              <a:t> - Understand the safety factors that influence accident outcomes.</a:t>
            </a:r>
          </a:p>
          <a:p>
            <a:pPr algn="l">
              <a:lnSpc>
                <a:spcPts val="3639"/>
              </a:lnSpc>
              <a:spcBef>
                <a:spcPct val="0"/>
              </a:spcBef>
            </a:pPr>
            <a:r>
              <a:rPr lang="en-US" sz="2599">
                <a:solidFill>
                  <a:srgbClr val="1F2020"/>
                </a:solidFill>
                <a:latin typeface="Open Sans"/>
                <a:ea typeface="Open Sans"/>
                <a:cs typeface="Open Sans"/>
                <a:sym typeface="Open Sans"/>
              </a:rPr>
              <a:t> - Provide recommendations for safer aircraft choices in our fleet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7057348" cy="8985752"/>
            <a:chOff x="0" y="0"/>
            <a:chExt cx="9409797" cy="11981002"/>
          </a:xfrm>
        </p:grpSpPr>
        <p:pic>
          <p:nvPicPr>
            <p:cNvPr name="Picture 3" id="3"/>
            <p:cNvPicPr>
              <a:picLocks noChangeAspect="true"/>
            </p:cNvPicPr>
            <p:nvPr/>
          </p:nvPicPr>
          <p:blipFill>
            <a:blip r:embed="rId2"/>
            <a:srcRect l="4536" t="15543" r="0" b="3571"/>
            <a:stretch>
              <a:fillRect/>
            </a:stretch>
          </p:blipFill>
          <p:spPr>
            <a:xfrm flipH="false" flipV="false">
              <a:off x="0" y="0"/>
              <a:ext cx="9409797" cy="11981002"/>
            </a:xfrm>
            <a:prstGeom prst="rect">
              <a:avLst/>
            </a:prstGeom>
          </p:spPr>
        </p:pic>
      </p:grpSp>
      <p:sp>
        <p:nvSpPr>
          <p:cNvPr name="Freeform 4" id="4"/>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177932" y="8597752"/>
            <a:ext cx="110068" cy="660548"/>
            <a:chOff x="0" y="0"/>
            <a:chExt cx="28989" cy="173972"/>
          </a:xfrm>
        </p:grpSpPr>
        <p:sp>
          <p:nvSpPr>
            <p:cNvPr name="Freeform 6" id="6"/>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7" id="7"/>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005132" y="1543027"/>
            <a:ext cx="7064865" cy="47625"/>
            <a:chOff x="0" y="0"/>
            <a:chExt cx="1860705" cy="12543"/>
          </a:xfrm>
        </p:grpSpPr>
        <p:sp>
          <p:nvSpPr>
            <p:cNvPr name="Freeform 9" id="9"/>
            <p:cNvSpPr/>
            <p:nvPr/>
          </p:nvSpPr>
          <p:spPr>
            <a:xfrm flipH="false" flipV="false" rot="0">
              <a:off x="0" y="0"/>
              <a:ext cx="1860705" cy="12543"/>
            </a:xfrm>
            <a:custGeom>
              <a:avLst/>
              <a:gdLst/>
              <a:ahLst/>
              <a:cxnLst/>
              <a:rect r="r" b="b" t="t" l="l"/>
              <a:pathLst>
                <a:path h="12543" w="1860705">
                  <a:moveTo>
                    <a:pt x="6272" y="0"/>
                  </a:moveTo>
                  <a:lnTo>
                    <a:pt x="1854434" y="0"/>
                  </a:lnTo>
                  <a:cubicBezTo>
                    <a:pt x="1856097" y="0"/>
                    <a:pt x="1857692" y="661"/>
                    <a:pt x="1858868" y="1837"/>
                  </a:cubicBezTo>
                  <a:cubicBezTo>
                    <a:pt x="1860044" y="3013"/>
                    <a:pt x="1860705" y="4608"/>
                    <a:pt x="1860705" y="6272"/>
                  </a:cubicBezTo>
                  <a:lnTo>
                    <a:pt x="1860705" y="6272"/>
                  </a:lnTo>
                  <a:cubicBezTo>
                    <a:pt x="1860705" y="7935"/>
                    <a:pt x="1860044" y="9530"/>
                    <a:pt x="1858868" y="10706"/>
                  </a:cubicBezTo>
                  <a:cubicBezTo>
                    <a:pt x="1857692" y="11882"/>
                    <a:pt x="1856097" y="12543"/>
                    <a:pt x="185443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0" id="10"/>
            <p:cNvSpPr txBox="true"/>
            <p:nvPr/>
          </p:nvSpPr>
          <p:spPr>
            <a:xfrm>
              <a:off x="0" y="-38100"/>
              <a:ext cx="1860705" cy="506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922153" y="609484"/>
            <a:ext cx="8129891" cy="800332"/>
          </a:xfrm>
          <a:prstGeom prst="rect">
            <a:avLst/>
          </a:prstGeom>
        </p:spPr>
        <p:txBody>
          <a:bodyPr anchor="t" rtlCol="false" tIns="0" lIns="0" bIns="0" rIns="0">
            <a:spAutoFit/>
          </a:bodyPr>
          <a:lstStyle/>
          <a:p>
            <a:pPr algn="l">
              <a:lnSpc>
                <a:spcPts val="5921"/>
              </a:lnSpc>
            </a:pPr>
            <a:r>
              <a:rPr lang="en-US" sz="5060" b="true">
                <a:solidFill>
                  <a:srgbClr val="1F2020"/>
                </a:solidFill>
                <a:latin typeface="Poppins Bold"/>
                <a:ea typeface="Poppins Bold"/>
                <a:cs typeface="Poppins Bold"/>
                <a:sym typeface="Poppins Bold"/>
              </a:rPr>
              <a:t>Business Understanding </a:t>
            </a:r>
          </a:p>
        </p:txBody>
      </p:sp>
      <p:sp>
        <p:nvSpPr>
          <p:cNvPr name="TextBox 12" id="12"/>
          <p:cNvSpPr txBox="true"/>
          <p:nvPr/>
        </p:nvSpPr>
        <p:spPr>
          <a:xfrm rot="0">
            <a:off x="9005132" y="1943077"/>
            <a:ext cx="2378606"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Context :</a:t>
            </a:r>
          </a:p>
        </p:txBody>
      </p:sp>
      <p:sp>
        <p:nvSpPr>
          <p:cNvPr name="TextBox 13" id="13"/>
          <p:cNvSpPr txBox="true"/>
          <p:nvPr/>
        </p:nvSpPr>
        <p:spPr>
          <a:xfrm rot="0">
            <a:off x="9005132" y="2916153"/>
            <a:ext cx="6745747" cy="1362711"/>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 The company is expanding into aviation and needs to assess potential risks related to different aircraft models.</a:t>
            </a:r>
          </a:p>
        </p:txBody>
      </p:sp>
      <p:sp>
        <p:nvSpPr>
          <p:cNvPr name="TextBox 14" id="14"/>
          <p:cNvSpPr txBox="true"/>
          <p:nvPr/>
        </p:nvSpPr>
        <p:spPr>
          <a:xfrm rot="0">
            <a:off x="9005132" y="5076825"/>
            <a:ext cx="4313700"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Key Questions</a:t>
            </a:r>
          </a:p>
        </p:txBody>
      </p:sp>
      <p:sp>
        <p:nvSpPr>
          <p:cNvPr name="TextBox 15" id="15"/>
          <p:cNvSpPr txBox="true"/>
          <p:nvPr/>
        </p:nvSpPr>
        <p:spPr>
          <a:xfrm rot="0">
            <a:off x="9005132" y="5863442"/>
            <a:ext cx="6853702" cy="2734310"/>
          </a:xfrm>
          <a:prstGeom prst="rect">
            <a:avLst/>
          </a:prstGeom>
        </p:spPr>
        <p:txBody>
          <a:bodyPr anchor="t" rtlCol="false" tIns="0" lIns="0" bIns="0" rIns="0">
            <a:spAutoFit/>
          </a:bodyPr>
          <a:lstStyle/>
          <a:p>
            <a:pPr algn="l">
              <a:lnSpc>
                <a:spcPts val="3639"/>
              </a:lnSpc>
            </a:pPr>
            <a:r>
              <a:rPr lang="en-US" sz="2599">
                <a:solidFill>
                  <a:srgbClr val="1F2020"/>
                </a:solidFill>
                <a:latin typeface="Open Sans"/>
                <a:ea typeface="Open Sans"/>
                <a:cs typeface="Open Sans"/>
                <a:sym typeface="Open Sans"/>
              </a:rPr>
              <a:t>- Which aircraft models present the least risk?</a:t>
            </a:r>
          </a:p>
          <a:p>
            <a:pPr algn="l">
              <a:lnSpc>
                <a:spcPts val="3639"/>
              </a:lnSpc>
            </a:pPr>
            <a:r>
              <a:rPr lang="en-US" sz="2599">
                <a:solidFill>
                  <a:srgbClr val="1F2020"/>
                </a:solidFill>
                <a:latin typeface="Open Sans"/>
                <a:ea typeface="Open Sans"/>
                <a:cs typeface="Open Sans"/>
                <a:sym typeface="Open Sans"/>
              </a:rPr>
              <a:t> - What are the main causes of aviation accidents?</a:t>
            </a:r>
          </a:p>
          <a:p>
            <a:pPr algn="l">
              <a:lnSpc>
                <a:spcPts val="3639"/>
              </a:lnSpc>
              <a:spcBef>
                <a:spcPct val="0"/>
              </a:spcBef>
            </a:pPr>
            <a:r>
              <a:rPr lang="en-US" sz="2599">
                <a:solidFill>
                  <a:srgbClr val="1F2020"/>
                </a:solidFill>
                <a:latin typeface="Open Sans"/>
                <a:ea typeface="Open Sans"/>
                <a:cs typeface="Open Sans"/>
                <a:sym typeface="Open Sans"/>
              </a:rPr>
              <a:t> - How can our business mitigate these risks during acquisition?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643" y="6895694"/>
            <a:ext cx="16222658" cy="3928518"/>
            <a:chOff x="0" y="0"/>
            <a:chExt cx="21630211" cy="5238024"/>
          </a:xfrm>
        </p:grpSpPr>
        <p:pic>
          <p:nvPicPr>
            <p:cNvPr name="Picture 3" id="3"/>
            <p:cNvPicPr>
              <a:picLocks noChangeAspect="true"/>
            </p:cNvPicPr>
            <p:nvPr/>
          </p:nvPicPr>
          <p:blipFill>
            <a:blip r:embed="rId2"/>
            <a:srcRect l="0" t="1326" r="0" b="66345"/>
            <a:stretch>
              <a:fillRect/>
            </a:stretch>
          </p:blipFill>
          <p:spPr>
            <a:xfrm flipH="false" flipV="false">
              <a:off x="0" y="0"/>
              <a:ext cx="21630211" cy="5238024"/>
            </a:xfrm>
            <a:prstGeom prst="rect">
              <a:avLst/>
            </a:prstGeom>
          </p:spPr>
        </p:pic>
      </p:grpSp>
      <p:sp>
        <p:nvSpPr>
          <p:cNvPr name="Freeform 4" id="4"/>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177932" y="8597752"/>
            <a:ext cx="110068" cy="660548"/>
            <a:chOff x="0" y="0"/>
            <a:chExt cx="28989" cy="173972"/>
          </a:xfrm>
        </p:grpSpPr>
        <p:sp>
          <p:nvSpPr>
            <p:cNvPr name="Freeform 6" id="6"/>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7" id="7"/>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3429" y="1781291"/>
            <a:ext cx="1042538" cy="47625"/>
            <a:chOff x="0" y="0"/>
            <a:chExt cx="274578" cy="12543"/>
          </a:xfrm>
        </p:grpSpPr>
        <p:sp>
          <p:nvSpPr>
            <p:cNvPr name="Freeform 9" id="9"/>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0" id="10"/>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8356" y="990600"/>
            <a:ext cx="10843858" cy="1543282"/>
          </a:xfrm>
          <a:prstGeom prst="rect">
            <a:avLst/>
          </a:prstGeom>
        </p:spPr>
        <p:txBody>
          <a:bodyPr anchor="t" rtlCol="false" tIns="0" lIns="0" bIns="0" rIns="0">
            <a:spAutoFit/>
          </a:bodyPr>
          <a:lstStyle/>
          <a:p>
            <a:pPr algn="l">
              <a:lnSpc>
                <a:spcPts val="5921"/>
              </a:lnSpc>
            </a:pPr>
            <a:r>
              <a:rPr lang="en-US" sz="5060" b="true">
                <a:solidFill>
                  <a:srgbClr val="1F2020"/>
                </a:solidFill>
                <a:latin typeface="Poppins Bold"/>
                <a:ea typeface="Poppins Bold"/>
                <a:cs typeface="Poppins Bold"/>
                <a:sym typeface="Poppins Bold"/>
              </a:rPr>
              <a:t>Data Understanding</a:t>
            </a:r>
          </a:p>
          <a:p>
            <a:pPr algn="l">
              <a:lnSpc>
                <a:spcPts val="5921"/>
              </a:lnSpc>
            </a:pPr>
          </a:p>
        </p:txBody>
      </p:sp>
      <p:sp>
        <p:nvSpPr>
          <p:cNvPr name="TextBox 12" id="12"/>
          <p:cNvSpPr txBox="true"/>
          <p:nvPr/>
        </p:nvSpPr>
        <p:spPr>
          <a:xfrm rot="0">
            <a:off x="588356" y="2467207"/>
            <a:ext cx="4313700"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Data Source</a:t>
            </a:r>
          </a:p>
        </p:txBody>
      </p:sp>
      <p:sp>
        <p:nvSpPr>
          <p:cNvPr name="TextBox 13" id="13"/>
          <p:cNvSpPr txBox="true"/>
          <p:nvPr/>
        </p:nvSpPr>
        <p:spPr>
          <a:xfrm rot="0">
            <a:off x="673429" y="3309218"/>
            <a:ext cx="6745747" cy="905511"/>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National Transportation Safety Board (1962–2023).</a:t>
            </a:r>
          </a:p>
        </p:txBody>
      </p:sp>
      <p:sp>
        <p:nvSpPr>
          <p:cNvPr name="TextBox 14" id="14"/>
          <p:cNvSpPr txBox="true"/>
          <p:nvPr/>
        </p:nvSpPr>
        <p:spPr>
          <a:xfrm rot="0">
            <a:off x="10196946" y="3320960"/>
            <a:ext cx="6577412" cy="13627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Covers over 60 years of aviation data with key columns like injury severity, aircraft make, and weather.</a:t>
            </a:r>
          </a:p>
        </p:txBody>
      </p:sp>
      <p:sp>
        <p:nvSpPr>
          <p:cNvPr name="TextBox 15" id="15"/>
          <p:cNvSpPr txBox="true"/>
          <p:nvPr/>
        </p:nvSpPr>
        <p:spPr>
          <a:xfrm rot="0">
            <a:off x="588356" y="4576672"/>
            <a:ext cx="4313700"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Key Features</a:t>
            </a:r>
          </a:p>
        </p:txBody>
      </p:sp>
      <p:sp>
        <p:nvSpPr>
          <p:cNvPr name="TextBox 16" id="16"/>
          <p:cNvSpPr txBox="true"/>
          <p:nvPr/>
        </p:nvSpPr>
        <p:spPr>
          <a:xfrm rot="0">
            <a:off x="588356" y="5561558"/>
            <a:ext cx="6745747" cy="905511"/>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Open Sans"/>
                <a:ea typeface="Open Sans"/>
                <a:cs typeface="Open Sans"/>
                <a:sym typeface="Open Sans"/>
              </a:rPr>
              <a:t>Rates of injury, aircraft types, accident causes, weather conditions.</a:t>
            </a:r>
          </a:p>
        </p:txBody>
      </p:sp>
      <p:sp>
        <p:nvSpPr>
          <p:cNvPr name="TextBox 17" id="17"/>
          <p:cNvSpPr txBox="true"/>
          <p:nvPr/>
        </p:nvSpPr>
        <p:spPr>
          <a:xfrm rot="0">
            <a:off x="10196946" y="2467207"/>
            <a:ext cx="4313700"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Dataset Size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6641" t="0" r="0" b="0"/>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77932" y="8597752"/>
            <a:ext cx="110068" cy="660548"/>
            <a:chOff x="0" y="0"/>
            <a:chExt cx="28989" cy="173972"/>
          </a:xfrm>
        </p:grpSpPr>
        <p:sp>
          <p:nvSpPr>
            <p:cNvPr name="Freeform 11" id="11"/>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2" id="12"/>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575958" y="1618772"/>
            <a:ext cx="1042538" cy="47625"/>
            <a:chOff x="0" y="0"/>
            <a:chExt cx="274578" cy="12543"/>
          </a:xfrm>
        </p:grpSpPr>
        <p:sp>
          <p:nvSpPr>
            <p:cNvPr name="Freeform 14" id="14"/>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5" id="15"/>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288609" y="634136"/>
            <a:ext cx="4615893" cy="761089"/>
          </a:xfrm>
          <a:prstGeom prst="rect">
            <a:avLst/>
          </a:prstGeom>
        </p:spPr>
        <p:txBody>
          <a:bodyPr anchor="t" rtlCol="false" tIns="0" lIns="0" bIns="0" rIns="0">
            <a:spAutoFit/>
          </a:bodyPr>
          <a:lstStyle/>
          <a:p>
            <a:pPr algn="l">
              <a:lnSpc>
                <a:spcPts val="5570"/>
              </a:lnSpc>
            </a:pPr>
            <a:r>
              <a:rPr lang="en-US" sz="4760" b="true">
                <a:solidFill>
                  <a:srgbClr val="1F2020"/>
                </a:solidFill>
                <a:latin typeface="Poppins Bold"/>
                <a:ea typeface="Poppins Bold"/>
                <a:cs typeface="Poppins Bold"/>
                <a:sym typeface="Poppins Bold"/>
              </a:rPr>
              <a:t>Data Analysis </a:t>
            </a:r>
          </a:p>
        </p:txBody>
      </p:sp>
      <p:sp>
        <p:nvSpPr>
          <p:cNvPr name="TextBox 17" id="17"/>
          <p:cNvSpPr txBox="true"/>
          <p:nvPr/>
        </p:nvSpPr>
        <p:spPr>
          <a:xfrm rot="0">
            <a:off x="8904307" y="2479833"/>
            <a:ext cx="7942637" cy="2454275"/>
          </a:xfrm>
          <a:prstGeom prst="rect">
            <a:avLst/>
          </a:prstGeom>
        </p:spPr>
        <p:txBody>
          <a:bodyPr anchor="t" rtlCol="false" tIns="0" lIns="0" bIns="0" rIns="0">
            <a:spAutoFit/>
          </a:bodyPr>
          <a:lstStyle/>
          <a:p>
            <a:pPr algn="l">
              <a:lnSpc>
                <a:spcPts val="2799"/>
              </a:lnSpc>
            </a:pPr>
          </a:p>
          <a:p>
            <a:pPr algn="l">
              <a:lnSpc>
                <a:spcPts val="2799"/>
              </a:lnSpc>
            </a:pPr>
            <a:r>
              <a:rPr lang="en-US" sz="1999">
                <a:solidFill>
                  <a:srgbClr val="1F2020"/>
                </a:solidFill>
                <a:latin typeface="Open Sans"/>
                <a:ea typeface="Open Sans"/>
                <a:cs typeface="Open Sans"/>
                <a:sym typeface="Open Sans"/>
              </a:rPr>
              <a:t> - Analyzed accident severity and number of uninjured passengers by aircraft make.</a:t>
            </a:r>
          </a:p>
          <a:p>
            <a:pPr algn="l">
              <a:lnSpc>
                <a:spcPts val="2799"/>
              </a:lnSpc>
            </a:pPr>
            <a:r>
              <a:rPr lang="en-US" sz="1999">
                <a:solidFill>
                  <a:srgbClr val="1F2020"/>
                </a:solidFill>
                <a:latin typeface="Open Sans"/>
                <a:ea typeface="Open Sans"/>
                <a:cs typeface="Open Sans"/>
                <a:sym typeface="Open Sans"/>
              </a:rPr>
              <a:t> - Calculated the ratio of fatalities to aircraft make.</a:t>
            </a:r>
          </a:p>
          <a:p>
            <a:pPr algn="l">
              <a:lnSpc>
                <a:spcPts val="2799"/>
              </a:lnSpc>
            </a:pPr>
            <a:r>
              <a:rPr lang="en-US" sz="1999">
                <a:solidFill>
                  <a:srgbClr val="1F2020"/>
                </a:solidFill>
                <a:latin typeface="Open Sans"/>
                <a:ea typeface="Open Sans"/>
                <a:cs typeface="Open Sans"/>
                <a:sym typeface="Open Sans"/>
              </a:rPr>
              <a:t> - Identified top 10 aircraft makes by frequency.</a:t>
            </a:r>
          </a:p>
          <a:p>
            <a:pPr algn="l">
              <a:lnSpc>
                <a:spcPts val="2799"/>
              </a:lnSpc>
              <a:spcBef>
                <a:spcPct val="0"/>
              </a:spcBef>
            </a:pPr>
            <a:r>
              <a:rPr lang="en-US" sz="1999">
                <a:solidFill>
                  <a:srgbClr val="1F2020"/>
                </a:solidFill>
                <a:latin typeface="Open Sans"/>
                <a:ea typeface="Open Sans"/>
                <a:cs typeface="Open Sans"/>
                <a:sym typeface="Open Sans"/>
              </a:rPr>
              <a:t> - Applied normalization techniques to assess distribution errors across all makes.</a:t>
            </a:r>
          </a:p>
        </p:txBody>
      </p:sp>
      <p:sp>
        <p:nvSpPr>
          <p:cNvPr name="TextBox 18" id="18"/>
          <p:cNvSpPr txBox="true"/>
          <p:nvPr/>
        </p:nvSpPr>
        <p:spPr>
          <a:xfrm rot="0">
            <a:off x="9288609" y="1752122"/>
            <a:ext cx="4313700" cy="613411"/>
          </a:xfrm>
          <a:prstGeom prst="rect">
            <a:avLst/>
          </a:prstGeom>
        </p:spPr>
        <p:txBody>
          <a:bodyPr anchor="t" rtlCol="false" tIns="0" lIns="0" bIns="0" rIns="0">
            <a:spAutoFit/>
          </a:bodyPr>
          <a:lstStyle/>
          <a:p>
            <a:pPr algn="l">
              <a:lnSpc>
                <a:spcPts val="5039"/>
              </a:lnSpc>
              <a:spcBef>
                <a:spcPct val="0"/>
              </a:spcBef>
            </a:pPr>
            <a:r>
              <a:rPr lang="en-US" b="true" sz="3599">
                <a:solidFill>
                  <a:srgbClr val="FF7300"/>
                </a:solidFill>
                <a:latin typeface="Open Sans Bold"/>
                <a:ea typeface="Open Sans Bold"/>
                <a:cs typeface="Open Sans Bold"/>
                <a:sym typeface="Open Sans Bold"/>
              </a:rPr>
              <a:t>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9" id="9"/>
          <p:cNvPicPr>
            <a:picLocks noChangeAspect="true"/>
          </p:cNvPicPr>
          <p:nvPr/>
        </p:nvPicPr>
        <p:blipFill>
          <a:blip r:embed="rId4"/>
          <a:stretch>
            <a:fillRect/>
          </a:stretch>
        </p:blipFill>
        <p:spPr>
          <a:xfrm rot="0">
            <a:off x="213788" y="661670"/>
            <a:ext cx="9778939" cy="9778939"/>
          </a:xfrm>
          <a:prstGeom prst="rect">
            <a:avLst/>
          </a:prstGeom>
        </p:spPr>
      </p:pic>
      <p:grpSp>
        <p:nvGrpSpPr>
          <p:cNvPr name="Group 10" id="10"/>
          <p:cNvGrpSpPr/>
          <p:nvPr/>
        </p:nvGrpSpPr>
        <p:grpSpPr>
          <a:xfrm rot="0">
            <a:off x="4308864" y="1028700"/>
            <a:ext cx="1042538" cy="47625"/>
            <a:chOff x="0" y="0"/>
            <a:chExt cx="274578" cy="12543"/>
          </a:xfrm>
        </p:grpSpPr>
        <p:sp>
          <p:nvSpPr>
            <p:cNvPr name="Freeform 11" id="11"/>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2" id="12"/>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308864" y="272811"/>
            <a:ext cx="7679710"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Rate of Aircraft Uninjured </a:t>
            </a:r>
          </a:p>
        </p:txBody>
      </p:sp>
      <p:sp>
        <p:nvSpPr>
          <p:cNvPr name="TextBox 14" id="14"/>
          <p:cNvSpPr txBox="true"/>
          <p:nvPr/>
        </p:nvSpPr>
        <p:spPr>
          <a:xfrm rot="0">
            <a:off x="9944925" y="2087785"/>
            <a:ext cx="6536657" cy="1470206"/>
          </a:xfrm>
          <a:prstGeom prst="rect">
            <a:avLst/>
          </a:prstGeom>
        </p:spPr>
        <p:txBody>
          <a:bodyPr anchor="t" rtlCol="false" tIns="0" lIns="0" bIns="0" rIns="0">
            <a:spAutoFit/>
          </a:bodyPr>
          <a:lstStyle/>
          <a:p>
            <a:pPr algn="l">
              <a:lnSpc>
                <a:spcPts val="2965"/>
              </a:lnSpc>
            </a:pPr>
            <a:r>
              <a:rPr lang="en-US" sz="2117">
                <a:solidFill>
                  <a:srgbClr val="1F2020"/>
                </a:solidFill>
                <a:latin typeface="Open Sans"/>
                <a:ea typeface="Open Sans"/>
                <a:cs typeface="Open Sans"/>
                <a:sym typeface="Open Sans"/>
              </a:rPr>
              <a:t>This graph shows the rate at which passengers remained uninjured across different aircraft models.</a:t>
            </a:r>
          </a:p>
          <a:p>
            <a:pPr algn="l">
              <a:lnSpc>
                <a:spcPts val="2965"/>
              </a:lnSpc>
              <a:spcBef>
                <a:spcPct val="0"/>
              </a:spcBef>
            </a:pPr>
          </a:p>
        </p:txBody>
      </p:sp>
      <p:grpSp>
        <p:nvGrpSpPr>
          <p:cNvPr name="Group 15" id="15"/>
          <p:cNvGrpSpPr/>
          <p:nvPr/>
        </p:nvGrpSpPr>
        <p:grpSpPr>
          <a:xfrm rot="0">
            <a:off x="-191163" y="9511131"/>
            <a:ext cx="2003612" cy="775869"/>
            <a:chOff x="0" y="0"/>
            <a:chExt cx="2098984" cy="812800"/>
          </a:xfrm>
        </p:grpSpPr>
        <p:sp>
          <p:nvSpPr>
            <p:cNvPr name="Freeform 16" id="16"/>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17" id="17"/>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688676" y="-387934"/>
            <a:ext cx="2003612" cy="775869"/>
            <a:chOff x="0" y="0"/>
            <a:chExt cx="2098984" cy="812800"/>
          </a:xfrm>
        </p:grpSpPr>
        <p:sp>
          <p:nvSpPr>
            <p:cNvPr name="Freeform 19" id="19"/>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20" id="20"/>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944925" y="1428957"/>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Description</a:t>
            </a:r>
          </a:p>
        </p:txBody>
      </p:sp>
      <p:sp>
        <p:nvSpPr>
          <p:cNvPr name="TextBox 22" id="22"/>
          <p:cNvSpPr txBox="true"/>
          <p:nvPr/>
        </p:nvSpPr>
        <p:spPr>
          <a:xfrm rot="0">
            <a:off x="9944925" y="3986617"/>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Insight </a:t>
            </a:r>
          </a:p>
        </p:txBody>
      </p:sp>
      <p:sp>
        <p:nvSpPr>
          <p:cNvPr name="TextBox 23" id="23"/>
          <p:cNvSpPr txBox="true"/>
          <p:nvPr/>
        </p:nvSpPr>
        <p:spPr>
          <a:xfrm rot="0">
            <a:off x="9921224" y="4631778"/>
            <a:ext cx="7338076" cy="2956560"/>
          </a:xfrm>
          <a:prstGeom prst="rect">
            <a:avLst/>
          </a:prstGeom>
        </p:spPr>
        <p:txBody>
          <a:bodyPr anchor="t" rtlCol="false" tIns="0" lIns="0" bIns="0" rIns="0">
            <a:spAutoFit/>
          </a:bodyPr>
          <a:lstStyle/>
          <a:p>
            <a:pPr algn="l">
              <a:lnSpc>
                <a:spcPts val="2940"/>
              </a:lnSpc>
            </a:pPr>
            <a:r>
              <a:rPr lang="en-US" sz="2100">
                <a:solidFill>
                  <a:srgbClr val="1F2020"/>
                </a:solidFill>
                <a:latin typeface="Open Sans"/>
                <a:ea typeface="Open Sans"/>
                <a:cs typeface="Open Sans"/>
                <a:sym typeface="Open Sans"/>
              </a:rPr>
              <a:t>Cessna has the highest uninjured ratio at </a:t>
            </a:r>
            <a:r>
              <a:rPr lang="en-US" sz="2100" b="true">
                <a:solidFill>
                  <a:srgbClr val="1F2020"/>
                </a:solidFill>
                <a:latin typeface="Open Sans Bold"/>
                <a:ea typeface="Open Sans Bold"/>
                <a:cs typeface="Open Sans Bold"/>
                <a:sym typeface="Open Sans Bold"/>
              </a:rPr>
              <a:t>134.70, followed by Boeing at  80.84, indicating better safety outcomes. Piper's ratio of 64.01</a:t>
            </a:r>
            <a:r>
              <a:rPr lang="en-US" sz="2100">
                <a:solidFill>
                  <a:srgbClr val="1F2020"/>
                </a:solidFill>
                <a:latin typeface="Open Sans"/>
                <a:ea typeface="Open Sans"/>
                <a:cs typeface="Open Sans"/>
                <a:sym typeface="Open Sans"/>
              </a:rPr>
              <a:t> shows potential for improvement. In comparison, Beech (28.38) and smaller manufacturers like </a:t>
            </a:r>
          </a:p>
          <a:p>
            <a:pPr algn="l">
              <a:lnSpc>
                <a:spcPts val="2940"/>
              </a:lnSpc>
              <a:spcBef>
                <a:spcPct val="0"/>
              </a:spcBef>
            </a:pPr>
            <a:r>
              <a:rPr lang="en-US" sz="2100">
                <a:solidFill>
                  <a:srgbClr val="1F2020"/>
                </a:solidFill>
                <a:latin typeface="Open Sans"/>
                <a:ea typeface="Open Sans"/>
                <a:cs typeface="Open Sans"/>
                <a:sym typeface="Open Sans"/>
              </a:rPr>
              <a:t>Mooney (6.5) and Cirrus Design Corp (3.78) present greater risks. This data emphasizes the need to prioritize aircraft with higher uninjured ratios, such as Cessna and Boeing, for safer operations in our company.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9" id="9"/>
          <p:cNvPicPr>
            <a:picLocks noChangeAspect="true"/>
          </p:cNvPicPr>
          <p:nvPr/>
        </p:nvPicPr>
        <p:blipFill>
          <a:blip r:embed="rId4"/>
          <a:stretch>
            <a:fillRect/>
          </a:stretch>
        </p:blipFill>
        <p:spPr>
          <a:xfrm rot="0">
            <a:off x="7751909" y="166714"/>
            <a:ext cx="10417002" cy="10915331"/>
          </a:xfrm>
          <a:prstGeom prst="rect">
            <a:avLst/>
          </a:prstGeom>
        </p:spPr>
      </p:pic>
      <p:grpSp>
        <p:nvGrpSpPr>
          <p:cNvPr name="Group 10" id="10"/>
          <p:cNvGrpSpPr/>
          <p:nvPr/>
        </p:nvGrpSpPr>
        <p:grpSpPr>
          <a:xfrm rot="0">
            <a:off x="4308864" y="1028700"/>
            <a:ext cx="1042538" cy="47625"/>
            <a:chOff x="0" y="0"/>
            <a:chExt cx="274578" cy="12543"/>
          </a:xfrm>
        </p:grpSpPr>
        <p:sp>
          <p:nvSpPr>
            <p:cNvPr name="Freeform 11" id="11"/>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2" id="12"/>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308864" y="272811"/>
            <a:ext cx="11468133"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Ratio of Facilities by Aircraft make </a:t>
            </a:r>
          </a:p>
        </p:txBody>
      </p:sp>
      <p:sp>
        <p:nvSpPr>
          <p:cNvPr name="TextBox 14" id="14"/>
          <p:cNvSpPr txBox="true"/>
          <p:nvPr/>
        </p:nvSpPr>
        <p:spPr>
          <a:xfrm rot="0">
            <a:off x="673429" y="2777459"/>
            <a:ext cx="6536657" cy="744728"/>
          </a:xfrm>
          <a:prstGeom prst="rect">
            <a:avLst/>
          </a:prstGeom>
        </p:spPr>
        <p:txBody>
          <a:bodyPr anchor="t" rtlCol="false" tIns="0" lIns="0" bIns="0" rIns="0">
            <a:spAutoFit/>
          </a:bodyPr>
          <a:lstStyle/>
          <a:p>
            <a:pPr algn="l">
              <a:lnSpc>
                <a:spcPts val="3052"/>
              </a:lnSpc>
              <a:spcBef>
                <a:spcPct val="0"/>
              </a:spcBef>
            </a:pPr>
            <a:r>
              <a:rPr lang="en-US" sz="2180">
                <a:solidFill>
                  <a:srgbClr val="1F2020"/>
                </a:solidFill>
                <a:latin typeface="Open Sans"/>
                <a:ea typeface="Open Sans"/>
                <a:cs typeface="Open Sans"/>
                <a:sym typeface="Open Sans"/>
              </a:rPr>
              <a:t>A comparative view of the fatalities-to-passengers ratio for each aircraft make.</a:t>
            </a:r>
          </a:p>
        </p:txBody>
      </p:sp>
      <p:grpSp>
        <p:nvGrpSpPr>
          <p:cNvPr name="Group 15" id="15"/>
          <p:cNvGrpSpPr/>
          <p:nvPr/>
        </p:nvGrpSpPr>
        <p:grpSpPr>
          <a:xfrm rot="0">
            <a:off x="-191163" y="9511131"/>
            <a:ext cx="2003612" cy="775869"/>
            <a:chOff x="0" y="0"/>
            <a:chExt cx="2098984" cy="812800"/>
          </a:xfrm>
        </p:grpSpPr>
        <p:sp>
          <p:nvSpPr>
            <p:cNvPr name="Freeform 16" id="16"/>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17" id="17"/>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688676" y="-387934"/>
            <a:ext cx="2003612" cy="775869"/>
            <a:chOff x="0" y="0"/>
            <a:chExt cx="2098984" cy="812800"/>
          </a:xfrm>
        </p:grpSpPr>
        <p:sp>
          <p:nvSpPr>
            <p:cNvPr name="Freeform 19" id="19"/>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20" id="20"/>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673429" y="2037048"/>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Description</a:t>
            </a:r>
          </a:p>
        </p:txBody>
      </p:sp>
      <p:sp>
        <p:nvSpPr>
          <p:cNvPr name="TextBox 22" id="22"/>
          <p:cNvSpPr txBox="true"/>
          <p:nvPr/>
        </p:nvSpPr>
        <p:spPr>
          <a:xfrm rot="0">
            <a:off x="745974" y="4094614"/>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Insight </a:t>
            </a:r>
          </a:p>
        </p:txBody>
      </p:sp>
      <p:sp>
        <p:nvSpPr>
          <p:cNvPr name="TextBox 23" id="23"/>
          <p:cNvSpPr txBox="true"/>
          <p:nvPr/>
        </p:nvSpPr>
        <p:spPr>
          <a:xfrm rot="0">
            <a:off x="673429" y="4854075"/>
            <a:ext cx="6929491" cy="1887650"/>
          </a:xfrm>
          <a:prstGeom prst="rect">
            <a:avLst/>
          </a:prstGeom>
        </p:spPr>
        <p:txBody>
          <a:bodyPr anchor="t" rtlCol="false" tIns="0" lIns="0" bIns="0" rIns="0">
            <a:spAutoFit/>
          </a:bodyPr>
          <a:lstStyle/>
          <a:p>
            <a:pPr algn="l">
              <a:lnSpc>
                <a:spcPts val="3056"/>
              </a:lnSpc>
              <a:spcBef>
                <a:spcPct val="0"/>
              </a:spcBef>
            </a:pPr>
            <a:r>
              <a:rPr lang="en-US" sz="2183">
                <a:solidFill>
                  <a:srgbClr val="1F2020"/>
                </a:solidFill>
                <a:latin typeface="Open Sans"/>
                <a:ea typeface="Open Sans"/>
                <a:cs typeface="Open Sans"/>
                <a:sym typeface="Open Sans"/>
              </a:rPr>
              <a:t>Cessna and Piper also lead in fatalities, with </a:t>
            </a:r>
            <a:r>
              <a:rPr lang="en-US" b="true" sz="2183">
                <a:solidFill>
                  <a:srgbClr val="1F2020"/>
                </a:solidFill>
                <a:latin typeface="Open Sans Bold"/>
                <a:ea typeface="Open Sans Bold"/>
                <a:cs typeface="Open Sans Bold"/>
                <a:sym typeface="Open Sans Bold"/>
              </a:rPr>
              <a:t>Cessna at 517</a:t>
            </a:r>
            <a:r>
              <a:rPr lang="en-US" sz="2183">
                <a:solidFill>
                  <a:srgbClr val="1F2020"/>
                </a:solidFill>
                <a:latin typeface="Open Sans"/>
                <a:ea typeface="Open Sans"/>
                <a:cs typeface="Open Sans"/>
                <a:sym typeface="Open Sans"/>
              </a:rPr>
              <a:t> and</a:t>
            </a:r>
            <a:r>
              <a:rPr lang="en-US" b="true" sz="2183">
                <a:solidFill>
                  <a:srgbClr val="1F2020"/>
                </a:solidFill>
                <a:latin typeface="Open Sans Bold"/>
                <a:ea typeface="Open Sans Bold"/>
                <a:cs typeface="Open Sans Bold"/>
                <a:sym typeface="Open Sans Bold"/>
              </a:rPr>
              <a:t> Piper at 381</a:t>
            </a:r>
            <a:r>
              <a:rPr lang="en-US" sz="2183">
                <a:solidFill>
                  <a:srgbClr val="1F2020"/>
                </a:solidFill>
                <a:latin typeface="Open Sans"/>
                <a:ea typeface="Open Sans"/>
                <a:cs typeface="Open Sans"/>
                <a:sym typeface="Open Sans"/>
              </a:rPr>
              <a:t>. These makes show significantly higher fatality counts, highlighting a potential safety concern compared to other aircraft like </a:t>
            </a:r>
            <a:r>
              <a:rPr lang="en-US" b="true" sz="2183">
                <a:solidFill>
                  <a:srgbClr val="1F2020"/>
                </a:solidFill>
                <a:latin typeface="Open Sans Bold"/>
                <a:ea typeface="Open Sans Bold"/>
                <a:cs typeface="Open Sans Bold"/>
                <a:sym typeface="Open Sans Bold"/>
              </a:rPr>
              <a:t>Boeing</a:t>
            </a:r>
            <a:r>
              <a:rPr lang="en-US" sz="2183">
                <a:solidFill>
                  <a:srgbClr val="1F2020"/>
                </a:solidFill>
                <a:latin typeface="Open Sans"/>
                <a:ea typeface="Open Sans"/>
                <a:cs typeface="Open Sans"/>
                <a:sym typeface="Open Sans"/>
              </a:rPr>
              <a:t>, which has only </a:t>
            </a:r>
            <a:r>
              <a:rPr lang="en-US" b="true" sz="2183">
                <a:solidFill>
                  <a:srgbClr val="1F2020"/>
                </a:solidFill>
                <a:latin typeface="Open Sans Bold"/>
                <a:ea typeface="Open Sans Bold"/>
                <a:cs typeface="Open Sans Bold"/>
                <a:sym typeface="Open Sans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stretch>
            <a:fillRect/>
          </a:stretch>
        </p:blipFill>
        <p:spPr>
          <a:xfrm rot="0">
            <a:off x="5926769" y="964795"/>
            <a:ext cx="13205485" cy="9517389"/>
          </a:xfrm>
          <a:prstGeom prst="rect">
            <a:avLst/>
          </a:prstGeom>
        </p:spPr>
      </p:pic>
      <p:grpSp>
        <p:nvGrpSpPr>
          <p:cNvPr name="Group 13" id="13"/>
          <p:cNvGrpSpPr/>
          <p:nvPr/>
        </p:nvGrpSpPr>
        <p:grpSpPr>
          <a:xfrm rot="0">
            <a:off x="2586864" y="1722352"/>
            <a:ext cx="1042538" cy="47625"/>
            <a:chOff x="0" y="0"/>
            <a:chExt cx="274578" cy="12543"/>
          </a:xfrm>
        </p:grpSpPr>
        <p:sp>
          <p:nvSpPr>
            <p:cNvPr name="Freeform 14" id="14"/>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5" id="15"/>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873974" y="819150"/>
            <a:ext cx="7693813"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Top 10 Aircrafts by Make </a:t>
            </a:r>
          </a:p>
        </p:txBody>
      </p:sp>
      <p:sp>
        <p:nvSpPr>
          <p:cNvPr name="TextBox 17" id="17"/>
          <p:cNvSpPr txBox="true"/>
          <p:nvPr/>
        </p:nvSpPr>
        <p:spPr>
          <a:xfrm rot="0">
            <a:off x="810643" y="2888096"/>
            <a:ext cx="4126663" cy="1099185"/>
          </a:xfrm>
          <a:prstGeom prst="rect">
            <a:avLst/>
          </a:prstGeom>
        </p:spPr>
        <p:txBody>
          <a:bodyPr anchor="t" rtlCol="false" tIns="0" lIns="0" bIns="0" rIns="0">
            <a:spAutoFit/>
          </a:bodyPr>
          <a:lstStyle/>
          <a:p>
            <a:pPr algn="l">
              <a:lnSpc>
                <a:spcPts val="2939"/>
              </a:lnSpc>
              <a:spcBef>
                <a:spcPct val="0"/>
              </a:spcBef>
            </a:pPr>
            <a:r>
              <a:rPr lang="en-US" sz="2099">
                <a:solidFill>
                  <a:srgbClr val="1F2020"/>
                </a:solidFill>
                <a:latin typeface="Open Sans"/>
                <a:ea typeface="Open Sans"/>
                <a:cs typeface="Open Sans"/>
                <a:sym typeface="Open Sans"/>
              </a:rPr>
              <a:t>A ranking of the top 10 most frequently mentioned aircraft by make.</a:t>
            </a:r>
          </a:p>
        </p:txBody>
      </p:sp>
      <p:sp>
        <p:nvSpPr>
          <p:cNvPr name="TextBox 18" id="18"/>
          <p:cNvSpPr txBox="true"/>
          <p:nvPr/>
        </p:nvSpPr>
        <p:spPr>
          <a:xfrm rot="0">
            <a:off x="673429" y="5105400"/>
            <a:ext cx="4984171" cy="2956560"/>
          </a:xfrm>
          <a:prstGeom prst="rect">
            <a:avLst/>
          </a:prstGeom>
        </p:spPr>
        <p:txBody>
          <a:bodyPr anchor="t" rtlCol="false" tIns="0" lIns="0" bIns="0" rIns="0">
            <a:spAutoFit/>
          </a:bodyPr>
          <a:lstStyle/>
          <a:p>
            <a:pPr algn="l">
              <a:lnSpc>
                <a:spcPts val="2939"/>
              </a:lnSpc>
            </a:pPr>
            <a:r>
              <a:rPr lang="en-US" sz="2099">
                <a:solidFill>
                  <a:srgbClr val="1F2020"/>
                </a:solidFill>
                <a:latin typeface="Open Sans"/>
                <a:ea typeface="Open Sans"/>
                <a:cs typeface="Open Sans"/>
                <a:sym typeface="Open Sans"/>
              </a:rPr>
              <a:t>Cessna and Piper have the highest number of accidents, with Cessna leading at 1,535 and Piper at 1,017. These makes stand out as having significantly more accidents compared to others, suggesting they may require further safety review.</a:t>
            </a:r>
          </a:p>
          <a:p>
            <a:pPr algn="l">
              <a:lnSpc>
                <a:spcPts val="2939"/>
              </a:lnSpc>
              <a:spcBef>
                <a:spcPct val="0"/>
              </a:spcBef>
            </a:pPr>
          </a:p>
        </p:txBody>
      </p:sp>
      <p:grpSp>
        <p:nvGrpSpPr>
          <p:cNvPr name="Group 19" id="19"/>
          <p:cNvGrpSpPr/>
          <p:nvPr/>
        </p:nvGrpSpPr>
        <p:grpSpPr>
          <a:xfrm rot="0">
            <a:off x="26894" y="9511131"/>
            <a:ext cx="2003612" cy="775869"/>
            <a:chOff x="0" y="0"/>
            <a:chExt cx="2098984" cy="812800"/>
          </a:xfrm>
        </p:grpSpPr>
        <p:sp>
          <p:nvSpPr>
            <p:cNvPr name="Freeform 20" id="20"/>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21" id="21"/>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73429" y="2347962"/>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Description</a:t>
            </a:r>
          </a:p>
        </p:txBody>
      </p:sp>
      <p:sp>
        <p:nvSpPr>
          <p:cNvPr name="TextBox 23" id="23"/>
          <p:cNvSpPr txBox="true"/>
          <p:nvPr/>
        </p:nvSpPr>
        <p:spPr>
          <a:xfrm rot="0">
            <a:off x="810643" y="4461066"/>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Insight </a:t>
            </a:r>
          </a:p>
        </p:txBody>
      </p:sp>
      <p:grpSp>
        <p:nvGrpSpPr>
          <p:cNvPr name="Group 24" id="24"/>
          <p:cNvGrpSpPr/>
          <p:nvPr/>
        </p:nvGrpSpPr>
        <p:grpSpPr>
          <a:xfrm rot="0">
            <a:off x="16688676" y="-289219"/>
            <a:ext cx="2003612" cy="775869"/>
            <a:chOff x="0" y="0"/>
            <a:chExt cx="2098984" cy="812800"/>
          </a:xfrm>
        </p:grpSpPr>
        <p:sp>
          <p:nvSpPr>
            <p:cNvPr name="Freeform 25" id="25"/>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26" id="26"/>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177932" y="8597752"/>
            <a:ext cx="110068" cy="660548"/>
            <a:chOff x="0" y="0"/>
            <a:chExt cx="28989" cy="173972"/>
          </a:xfrm>
        </p:grpSpPr>
        <p:sp>
          <p:nvSpPr>
            <p:cNvPr name="Freeform 7" id="7"/>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8" id="8"/>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586864" y="1722352"/>
            <a:ext cx="1042538" cy="47625"/>
            <a:chOff x="0" y="0"/>
            <a:chExt cx="274578" cy="12543"/>
          </a:xfrm>
        </p:grpSpPr>
        <p:sp>
          <p:nvSpPr>
            <p:cNvPr name="Freeform 10" id="10"/>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1" id="11"/>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6894" y="9511131"/>
            <a:ext cx="2003612" cy="775869"/>
            <a:chOff x="0" y="0"/>
            <a:chExt cx="2098984" cy="812800"/>
          </a:xfrm>
        </p:grpSpPr>
        <p:sp>
          <p:nvSpPr>
            <p:cNvPr name="Freeform 13" id="13"/>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14" id="14"/>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688676" y="-289219"/>
            <a:ext cx="2003612" cy="775869"/>
            <a:chOff x="0" y="0"/>
            <a:chExt cx="2098984" cy="812800"/>
          </a:xfrm>
        </p:grpSpPr>
        <p:sp>
          <p:nvSpPr>
            <p:cNvPr name="Freeform 16" id="16"/>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17" id="17"/>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7202211" y="1380385"/>
            <a:ext cx="10699232" cy="8692049"/>
          </a:xfrm>
          <a:custGeom>
            <a:avLst/>
            <a:gdLst/>
            <a:ahLst/>
            <a:cxnLst/>
            <a:rect r="r" b="b" t="t" l="l"/>
            <a:pathLst>
              <a:path h="8692049" w="10699232">
                <a:moveTo>
                  <a:pt x="0" y="0"/>
                </a:moveTo>
                <a:lnTo>
                  <a:pt x="10699231" y="0"/>
                </a:lnTo>
                <a:lnTo>
                  <a:pt x="10699231" y="8692049"/>
                </a:lnTo>
                <a:lnTo>
                  <a:pt x="0" y="8692049"/>
                </a:lnTo>
                <a:lnTo>
                  <a:pt x="0" y="0"/>
                </a:lnTo>
                <a:close/>
              </a:path>
            </a:pathLst>
          </a:custGeom>
          <a:blipFill>
            <a:blip r:embed="rId4"/>
            <a:stretch>
              <a:fillRect l="0" t="0" r="0" b="0"/>
            </a:stretch>
          </a:blipFill>
        </p:spPr>
      </p:sp>
      <p:sp>
        <p:nvSpPr>
          <p:cNvPr name="TextBox 19" id="19"/>
          <p:cNvSpPr txBox="true"/>
          <p:nvPr/>
        </p:nvSpPr>
        <p:spPr>
          <a:xfrm rot="0">
            <a:off x="1293432" y="648634"/>
            <a:ext cx="15701136" cy="731752"/>
          </a:xfrm>
          <a:prstGeom prst="rect">
            <a:avLst/>
          </a:prstGeom>
        </p:spPr>
        <p:txBody>
          <a:bodyPr anchor="t" rtlCol="false" tIns="0" lIns="0" bIns="0" rIns="0">
            <a:spAutoFit/>
          </a:bodyPr>
          <a:lstStyle/>
          <a:p>
            <a:pPr algn="l">
              <a:lnSpc>
                <a:spcPts val="5336"/>
              </a:lnSpc>
            </a:pPr>
            <a:r>
              <a:rPr lang="en-US" sz="4560" b="true">
                <a:solidFill>
                  <a:srgbClr val="1F2020"/>
                </a:solidFill>
                <a:latin typeface="Poppins Bold"/>
                <a:ea typeface="Poppins Bold"/>
                <a:cs typeface="Poppins Bold"/>
                <a:sym typeface="Poppins Bold"/>
              </a:rPr>
              <a:t>Normalized Distribution Errors Across Aircraft Makes</a:t>
            </a:r>
          </a:p>
        </p:txBody>
      </p:sp>
      <p:sp>
        <p:nvSpPr>
          <p:cNvPr name="TextBox 20" id="20"/>
          <p:cNvSpPr txBox="true"/>
          <p:nvPr/>
        </p:nvSpPr>
        <p:spPr>
          <a:xfrm rot="0">
            <a:off x="673429" y="3115589"/>
            <a:ext cx="4126663" cy="727710"/>
          </a:xfrm>
          <a:prstGeom prst="rect">
            <a:avLst/>
          </a:prstGeom>
        </p:spPr>
        <p:txBody>
          <a:bodyPr anchor="t" rtlCol="false" tIns="0" lIns="0" bIns="0" rIns="0">
            <a:spAutoFit/>
          </a:bodyPr>
          <a:lstStyle/>
          <a:p>
            <a:pPr algn="l">
              <a:lnSpc>
                <a:spcPts val="2939"/>
              </a:lnSpc>
              <a:spcBef>
                <a:spcPct val="0"/>
              </a:spcBef>
            </a:pPr>
            <a:r>
              <a:rPr lang="en-US" sz="2099">
                <a:solidFill>
                  <a:srgbClr val="1F2020"/>
                </a:solidFill>
                <a:latin typeface="Open Sans"/>
                <a:ea typeface="Open Sans"/>
                <a:cs typeface="Open Sans"/>
                <a:sym typeface="Open Sans"/>
              </a:rPr>
              <a:t> Normalized Distribution Errors Across Aircraft Makes</a:t>
            </a:r>
          </a:p>
        </p:txBody>
      </p:sp>
      <p:sp>
        <p:nvSpPr>
          <p:cNvPr name="TextBox 21" id="21"/>
          <p:cNvSpPr txBox="true"/>
          <p:nvPr/>
        </p:nvSpPr>
        <p:spPr>
          <a:xfrm rot="0">
            <a:off x="673429" y="5105400"/>
            <a:ext cx="4984171" cy="3699510"/>
          </a:xfrm>
          <a:prstGeom prst="rect">
            <a:avLst/>
          </a:prstGeom>
        </p:spPr>
        <p:txBody>
          <a:bodyPr anchor="t" rtlCol="false" tIns="0" lIns="0" bIns="0" rIns="0">
            <a:spAutoFit/>
          </a:bodyPr>
          <a:lstStyle/>
          <a:p>
            <a:pPr algn="l">
              <a:lnSpc>
                <a:spcPts val="2939"/>
              </a:lnSpc>
            </a:pPr>
            <a:r>
              <a:rPr lang="en-US" sz="2099" b="true">
                <a:solidFill>
                  <a:srgbClr val="1F2020"/>
                </a:solidFill>
                <a:latin typeface="Open Sans Bold"/>
                <a:ea typeface="Open Sans Bold"/>
                <a:cs typeface="Open Sans Bold"/>
                <a:sym typeface="Open Sans Bold"/>
              </a:rPr>
              <a:t>Human and Mechanical Error Analysis </a:t>
            </a:r>
            <a:r>
              <a:rPr lang="en-US" sz="2099" b="true">
                <a:solidFill>
                  <a:srgbClr val="1F2020"/>
                </a:solidFill>
                <a:latin typeface="Open Sans Bold"/>
                <a:ea typeface="Open Sans Bold"/>
                <a:cs typeface="Open Sans Bold"/>
                <a:sym typeface="Open Sans Bold"/>
              </a:rPr>
              <a:t>Cessna's High Error Rates</a:t>
            </a:r>
            <a:r>
              <a:rPr lang="en-US" sz="2099">
                <a:solidFill>
                  <a:srgbClr val="1F2020"/>
                </a:solidFill>
                <a:latin typeface="Open Sans"/>
                <a:ea typeface="Open Sans"/>
                <a:cs typeface="Open Sans"/>
                <a:sym typeface="Open Sans"/>
              </a:rPr>
              <a:t>: Cessna shows the highest human and mechanical errors, linking to its top accident count and suggesting safety issues.</a:t>
            </a:r>
          </a:p>
          <a:p>
            <a:pPr algn="l">
              <a:lnSpc>
                <a:spcPts val="2939"/>
              </a:lnSpc>
              <a:spcBef>
                <a:spcPct val="0"/>
              </a:spcBef>
            </a:pPr>
            <a:r>
              <a:rPr lang="en-US" b="true" sz="2099">
                <a:solidFill>
                  <a:srgbClr val="1F2020"/>
                </a:solidFill>
                <a:latin typeface="Open Sans Bold"/>
                <a:ea typeface="Open Sans Bold"/>
                <a:cs typeface="Open Sans Bold"/>
                <a:sym typeface="Open Sans Bold"/>
              </a:rPr>
              <a:t>Boeing's Mechanical Error Trend:</a:t>
            </a:r>
            <a:r>
              <a:rPr lang="en-US" sz="2099">
                <a:solidFill>
                  <a:srgbClr val="1F2020"/>
                </a:solidFill>
                <a:latin typeface="Open Sans"/>
                <a:ea typeface="Open Sans"/>
                <a:cs typeface="Open Sans"/>
                <a:sym typeface="Open Sans"/>
              </a:rPr>
              <a:t> Boeing has more mechanical errors than human errors. Further analysis will identify the specific models involved.</a:t>
            </a:r>
          </a:p>
        </p:txBody>
      </p:sp>
      <p:sp>
        <p:nvSpPr>
          <p:cNvPr name="TextBox 22" id="22"/>
          <p:cNvSpPr txBox="true"/>
          <p:nvPr/>
        </p:nvSpPr>
        <p:spPr>
          <a:xfrm rot="0">
            <a:off x="673429" y="2347962"/>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Description</a:t>
            </a:r>
          </a:p>
        </p:txBody>
      </p:sp>
      <p:sp>
        <p:nvSpPr>
          <p:cNvPr name="TextBox 23" id="23"/>
          <p:cNvSpPr txBox="true"/>
          <p:nvPr/>
        </p:nvSpPr>
        <p:spPr>
          <a:xfrm rot="0">
            <a:off x="673429" y="4424325"/>
            <a:ext cx="6391568" cy="511811"/>
          </a:xfrm>
          <a:prstGeom prst="rect">
            <a:avLst/>
          </a:prstGeom>
        </p:spPr>
        <p:txBody>
          <a:bodyPr anchor="t" rtlCol="false" tIns="0" lIns="0" bIns="0" rIns="0">
            <a:spAutoFit/>
          </a:bodyPr>
          <a:lstStyle/>
          <a:p>
            <a:pPr algn="l">
              <a:lnSpc>
                <a:spcPts val="4339"/>
              </a:lnSpc>
              <a:spcBef>
                <a:spcPct val="0"/>
              </a:spcBef>
            </a:pPr>
            <a:r>
              <a:rPr lang="en-US" b="true" sz="3099">
                <a:solidFill>
                  <a:srgbClr val="FF7300"/>
                </a:solidFill>
                <a:latin typeface="Open Sans Bold"/>
                <a:ea typeface="Open Sans Bold"/>
                <a:cs typeface="Open Sans Bold"/>
                <a:sym typeface="Open Sans Bold"/>
              </a:rPr>
              <a:t>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DAGRtE35i_w</dc:identifier>
  <dcterms:modified xsi:type="dcterms:W3CDTF">2011-08-01T06:04:30Z</dcterms:modified>
  <cp:revision>1</cp:revision>
  <dc:title>Business</dc:title>
</cp:coreProperties>
</file>